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37"/>
  </p:notesMasterIdLst>
  <p:handoutMasterIdLst>
    <p:handoutMasterId r:id="rId38"/>
  </p:handoutMasterIdLst>
  <p:sldIdLst>
    <p:sldId id="312" r:id="rId5"/>
    <p:sldId id="346" r:id="rId6"/>
    <p:sldId id="304" r:id="rId7"/>
    <p:sldId id="313" r:id="rId8"/>
    <p:sldId id="319" r:id="rId9"/>
    <p:sldId id="325" r:id="rId10"/>
    <p:sldId id="347" r:id="rId11"/>
    <p:sldId id="352" r:id="rId12"/>
    <p:sldId id="353" r:id="rId13"/>
    <p:sldId id="354" r:id="rId14"/>
    <p:sldId id="348" r:id="rId15"/>
    <p:sldId id="314" r:id="rId16"/>
    <p:sldId id="315" r:id="rId17"/>
    <p:sldId id="321" r:id="rId18"/>
    <p:sldId id="327" r:id="rId19"/>
    <p:sldId id="326" r:id="rId20"/>
    <p:sldId id="328" r:id="rId21"/>
    <p:sldId id="349" r:id="rId22"/>
    <p:sldId id="355" r:id="rId23"/>
    <p:sldId id="356" r:id="rId24"/>
    <p:sldId id="357" r:id="rId25"/>
    <p:sldId id="350" r:id="rId26"/>
    <p:sldId id="316" r:id="rId27"/>
    <p:sldId id="318" r:id="rId28"/>
    <p:sldId id="323" r:id="rId29"/>
    <p:sldId id="330" r:id="rId30"/>
    <p:sldId id="331" r:id="rId31"/>
    <p:sldId id="332" r:id="rId32"/>
    <p:sldId id="351" r:id="rId33"/>
    <p:sldId id="358" r:id="rId34"/>
    <p:sldId id="359" r:id="rId35"/>
    <p:sldId id="360" r:id="rId36"/>
  </p:sldIdLst>
  <p:sldSz cx="12192000" cy="6858000"/>
  <p:notesSz cx="7104063" cy="10234613"/>
  <p:defaultTextStyle>
    <a:defPPr rtl="0">
      <a:defRPr lang="fr-FR"/>
    </a:defPPr>
    <a:lvl1pPr marL="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202C8F"/>
    <a:srgbClr val="FDFBF6"/>
    <a:srgbClr val="AAC4E9"/>
    <a:srgbClr val="F5CDCE"/>
    <a:srgbClr val="DF8C8C"/>
    <a:srgbClr val="D4D593"/>
    <a:srgbClr val="E6F0FE"/>
    <a:srgbClr val="CDBE8A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521" autoAdjust="0"/>
  </p:normalViewPr>
  <p:slideViewPr>
    <p:cSldViewPr snapToGrid="0" snapToObjects="1">
      <p:cViewPr varScale="1">
        <p:scale>
          <a:sx n="61" d="100"/>
          <a:sy n="61" d="100"/>
        </p:scale>
        <p:origin x="204" y="60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1" d="100"/>
          <a:sy n="31" d="100"/>
        </p:scale>
        <p:origin x="4392" y="1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/>
          <a:lstStyle>
            <a:lvl1pPr algn="l">
              <a:defRPr lang="fr-FR" sz="5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1" y="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/>
          <a:lstStyle>
            <a:lvl1pPr algn="r">
              <a:defRPr lang="fr-FR" sz="500"/>
            </a:lvl1pPr>
          </a:lstStyle>
          <a:p>
            <a:pPr rtl="0"/>
            <a:fld id="{A7C9947C-0B99-4CC9-AA3C-4A4AC8D4662C}" type="datetimeyyyy">
              <a:rPr lang="fr-FR" smtClean="0"/>
              <a:t>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55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 anchor="b"/>
          <a:lstStyle>
            <a:lvl1pPr algn="l">
              <a:defRPr lang="fr-FR" sz="5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1" y="9721550"/>
            <a:ext cx="3078427" cy="513063"/>
          </a:xfrm>
          <a:prstGeom prst="rect">
            <a:avLst/>
          </a:prstGeom>
        </p:spPr>
        <p:txBody>
          <a:bodyPr vert="horz" lIns="41605" tIns="20803" rIns="41605" bIns="20803" rtlCol="0" anchor="b"/>
          <a:lstStyle>
            <a:lvl1pPr algn="r">
              <a:defRPr lang="fr-FR" sz="500"/>
            </a:lvl1pPr>
          </a:lstStyle>
          <a:p>
            <a:pPr rtl="0"/>
            <a:fld id="{420BD0AB-C59E-4A46-83D3-F07787446BA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r>
              <a:rPr lang="fr-FR" dirty="0"/>
              <a:t>Aide : Il y a 1 nombre cible - 11</a:t>
            </a:r>
          </a:p>
        </p:txBody>
      </p:sp>
    </p:spTree>
    <p:extLst>
      <p:ext uri="{BB962C8B-B14F-4D97-AF65-F5344CB8AC3E}">
        <p14:creationId xmlns:p14="http://schemas.microsoft.com/office/powerpoint/2010/main" val="4239112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673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1 nombre cible - 275</a:t>
            </a:r>
          </a:p>
        </p:txBody>
      </p:sp>
    </p:spTree>
    <p:extLst>
      <p:ext uri="{BB962C8B-B14F-4D97-AF65-F5344CB8AC3E}">
        <p14:creationId xmlns:p14="http://schemas.microsoft.com/office/powerpoint/2010/main" val="639816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4421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2517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4804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3247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2 nombres cibles et 5 étiquettes par nombre.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53</a:t>
            </a:r>
          </a:p>
        </p:txBody>
      </p:sp>
    </p:spTree>
    <p:extLst>
      <p:ext uri="{BB962C8B-B14F-4D97-AF65-F5344CB8AC3E}">
        <p14:creationId xmlns:p14="http://schemas.microsoft.com/office/powerpoint/2010/main" val="4279137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3246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2 nombres cibles et 5 étiquettes par nombre. 548 - 672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458</a:t>
            </a:r>
          </a:p>
        </p:txBody>
      </p:sp>
    </p:spTree>
    <p:extLst>
      <p:ext uri="{BB962C8B-B14F-4D97-AF65-F5344CB8AC3E}">
        <p14:creationId xmlns:p14="http://schemas.microsoft.com/office/powerpoint/2010/main" val="805449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2376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2 nombres cibles et 5 étiquettes par nombre. 548 - 672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458</a:t>
            </a:r>
          </a:p>
        </p:txBody>
      </p:sp>
    </p:spTree>
    <p:extLst>
      <p:ext uri="{BB962C8B-B14F-4D97-AF65-F5344CB8AC3E}">
        <p14:creationId xmlns:p14="http://schemas.microsoft.com/office/powerpoint/2010/main" val="1902013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7951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4390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9681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189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r>
              <a:rPr lang="fr-FR" dirty="0"/>
              <a:t>Aide : Il y a 3 nombres cibles et 5 étiquettes par nombre.</a:t>
            </a:r>
          </a:p>
          <a:p>
            <a:pPr rtl="0"/>
            <a:r>
              <a:rPr lang="fr-FR" dirty="0"/>
              <a:t>Intrus : 68</a:t>
            </a:r>
          </a:p>
        </p:txBody>
      </p:sp>
    </p:spTree>
    <p:extLst>
      <p:ext uri="{BB962C8B-B14F-4D97-AF65-F5344CB8AC3E}">
        <p14:creationId xmlns:p14="http://schemas.microsoft.com/office/powerpoint/2010/main" val="3398549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9577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3 nombres cibles et 5 étiquettes par nombre. 868 645 396 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743</a:t>
            </a:r>
          </a:p>
        </p:txBody>
      </p:sp>
    </p:spTree>
    <p:extLst>
      <p:ext uri="{BB962C8B-B14F-4D97-AF65-F5344CB8AC3E}">
        <p14:creationId xmlns:p14="http://schemas.microsoft.com/office/powerpoint/2010/main" val="32636989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6683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Aide : Il y a 3 nombres cibles et 5 étiquettes par nombre. 868 ;1 645;  3 096 </a:t>
            </a:r>
          </a:p>
          <a:p>
            <a:pPr defTabSz="208026">
              <a:defRPr/>
            </a:pPr>
            <a:r>
              <a:rPr lang="fr-FR" sz="300" dirty="0">
                <a:solidFill>
                  <a:prstClr val="black"/>
                </a:solidFill>
                <a:latin typeface="Calibri" panose="020F0502020204030204"/>
              </a:rPr>
              <a:t>Intrus : 743</a:t>
            </a:r>
          </a:p>
        </p:txBody>
      </p:sp>
    </p:spTree>
    <p:extLst>
      <p:ext uri="{BB962C8B-B14F-4D97-AF65-F5344CB8AC3E}">
        <p14:creationId xmlns:p14="http://schemas.microsoft.com/office/powerpoint/2010/main" val="3937344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2089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17636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lIns="41605" tIns="20803" rIns="41605" bIns="20803"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0218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0" name="Freeform: Forme 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reeform: Form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8" name="Forme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e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14" name="Image 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fr-F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fr-FR" sz="18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Forme 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/>
            </a:p>
          </p:txBody>
        </p:sp>
        <p:sp>
          <p:nvSpPr>
            <p:cNvPr id="15" name="Freeform: Forme 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 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2" name="Titr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 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36" name="Forme libre 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lvl="0" algn="ctr" rtl="0"/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Cliquer pour ajouter du texte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52" name="Espace réservé d’image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 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3" name="Freeform: Forme 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9" name="Forme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1" name="Forme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3" name="Image 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fr-FR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8" name="Espace réservé du numéro de diapositive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3" name="Image 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Forme 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7" name="Image 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9" name="Image 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Espace réservé du numéro de diapositive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 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e lib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Forme libre 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9" name="Espace réservé du numéro de diapositive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u contenu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marL="283464" indent="-283464">
              <a:spcBef>
                <a:spcPts val="1000"/>
              </a:spcBef>
              <a:defRPr lang="fr-FR" sz="1800"/>
            </a:lvl2pPr>
            <a:lvl3pPr marL="283464" indent="-283464">
              <a:spcBef>
                <a:spcPts val="1000"/>
              </a:spcBef>
              <a:defRPr lang="fr-FR" sz="1800"/>
            </a:lvl3pPr>
            <a:lvl4pPr marL="283464" indent="-283464">
              <a:spcBef>
                <a:spcPts val="1000"/>
              </a:spcBef>
              <a:defRPr lang="fr-FR" sz="1800"/>
            </a:lvl4pPr>
            <a:lvl5pPr marL="283464"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5" name="Espace réservé du contenu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marL="283464" indent="-283464">
              <a:spcBef>
                <a:spcPts val="1000"/>
              </a:spcBef>
              <a:defRPr lang="fr-FR" sz="1800"/>
            </a:lvl2pPr>
            <a:lvl3pPr marL="283464" indent="-283464">
              <a:spcBef>
                <a:spcPts val="1000"/>
              </a:spcBef>
              <a:defRPr lang="fr-FR" sz="1800"/>
            </a:lvl3pPr>
            <a:lvl4pPr marL="283464" indent="-283464">
              <a:spcBef>
                <a:spcPts val="1000"/>
              </a:spcBef>
              <a:defRPr lang="fr-FR" sz="1800"/>
            </a:lvl4pPr>
            <a:lvl5pPr marL="283464"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fr-FR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fr-FR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fr-FR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fr-FR" sz="1800"/>
            </a:lvl4pPr>
            <a:lvl5pPr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fr-FR" sz="1800"/>
            </a:lvl1pPr>
            <a:lvl2pPr indent="-283464">
              <a:spcBef>
                <a:spcPts val="1000"/>
              </a:spcBef>
              <a:defRPr lang="fr-FR" sz="1800"/>
            </a:lvl2pPr>
            <a:lvl3pPr indent="-283464">
              <a:spcBef>
                <a:spcPts val="1000"/>
              </a:spcBef>
              <a:defRPr lang="fr-FR" sz="1800"/>
            </a:lvl3pPr>
            <a:lvl4pPr indent="-283464">
              <a:spcBef>
                <a:spcPts val="1000"/>
              </a:spcBef>
              <a:defRPr lang="fr-FR" sz="1800"/>
            </a:lvl4pPr>
            <a:lvl5pPr indent="-283464"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31" name="Espace réservé d’image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fr-FR" sz="1800"/>
            </a:lvl1pPr>
          </a:lstStyle>
          <a:p>
            <a:pPr lvl="0" rtl="0"/>
            <a:r>
              <a:rPr lang="fr-FR"/>
              <a:t>Cliquez ici pour ajouter une image.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Forme 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/>
            </a:p>
          </p:txBody>
        </p:sp>
        <p:sp>
          <p:nvSpPr>
            <p:cNvPr id="21" name="Forme libre : Forme 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Forme 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lvl="0" rtl="0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 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44" name="Espace réservé du numéro de diapositive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um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6" name="Image 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21" name="Image 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e libre 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0" name="Espace réservé du contenu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fr-FR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fr-FR" sz="2400"/>
            </a:lvl3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Espace réservé du numéro de diapositive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" name="Image 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" name="Espace réservé du texte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fr-FR" sz="1800"/>
            </a:lvl1pPr>
          </a:lstStyle>
          <a:p>
            <a:pPr rtl="0"/>
            <a:r>
              <a:rPr lang="fr-FR"/>
              <a:t>Cliquez pour ajouter un sous-titre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fr-FR" sz="1800"/>
            </a:lvl1pPr>
            <a:lvl2pPr>
              <a:defRPr lang="fr-FR" sz="1800"/>
            </a:lvl2pPr>
            <a:lvl3pPr>
              <a:defRPr lang="fr-FR" sz="1800"/>
            </a:lvl3pPr>
            <a:lvl4pPr>
              <a:defRPr lang="fr-FR" sz="1800"/>
            </a:lvl4pPr>
            <a:lvl5pPr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0" name="Espace réservé du numéro de diapositive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umé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sme 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fr-FR" sz="3600" b="1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6" name="Espace réservé du contenu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7" name="Espace réservé du numéro de diapositive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3" name="Graphisme 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sme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 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sz="16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fr-FR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fr-FR" sz="1800"/>
            </a:lvl1pPr>
            <a:lvl2pPr>
              <a:spcBef>
                <a:spcPts val="1000"/>
              </a:spcBef>
              <a:defRPr lang="fr-FR" sz="1800"/>
            </a:lvl2pPr>
            <a:lvl3pPr>
              <a:spcBef>
                <a:spcPts val="1000"/>
              </a:spcBef>
              <a:defRPr lang="fr-FR" sz="1800"/>
            </a:lvl3pPr>
            <a:lvl4pPr>
              <a:spcBef>
                <a:spcPts val="1000"/>
              </a:spcBef>
              <a:defRPr lang="fr-FR" sz="1800"/>
            </a:lvl4pPr>
            <a:lvl5pPr>
              <a:spcBef>
                <a:spcPts val="1000"/>
              </a:spcBef>
              <a:defRPr lang="fr-FR" sz="1800"/>
            </a:lvl5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6" name="Espace réservé du numéro de diapositive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fr-FR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Forme 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Forme libre : Forme 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9" name="Image 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fr-FR" sz="36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ajouter un sous-titre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 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Forme libre : Forme 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fr-FR"/>
            </a:def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Forme libre : Forme 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Forme 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fr-FR" sz="32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fr-FR" sz="3200"/>
            </a:lvl1pPr>
            <a:lvl2pPr>
              <a:defRPr lang="fr-FR" sz="28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Cliquer pour ajouter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Forme 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fr-FR" sz="3200"/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fr-FR">
                <a:latin typeface="+mn-lt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Cliquer pour ajouter du texte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fr-FR" sz="2800"/>
            </a:lvl1pPr>
            <a:lvl2pPr marL="457200" indent="0">
              <a:buNone/>
              <a:defRPr lang="fr-FR" sz="2800"/>
            </a:lvl2pPr>
            <a:lvl3pPr marL="914400" indent="0">
              <a:buNone/>
              <a:defRPr lang="fr-FR" sz="2400"/>
            </a:lvl3pPr>
            <a:lvl4pPr marL="1371600" indent="0">
              <a:buNone/>
              <a:defRPr lang="fr-FR" sz="2000"/>
            </a:lvl4pPr>
            <a:lvl5pPr marL="1828800" indent="0">
              <a:buNone/>
              <a:defRPr lang="fr-FR" sz="2000"/>
            </a:lvl5pPr>
            <a:lvl6pPr marL="2286000" indent="0">
              <a:buNone/>
              <a:defRPr lang="fr-FR" sz="2000"/>
            </a:lvl6pPr>
            <a:lvl7pPr marL="2743200" indent="0">
              <a:buNone/>
              <a:defRPr lang="fr-FR" sz="2000"/>
            </a:lvl7pPr>
            <a:lvl8pPr marL="3200400" indent="0">
              <a:buNone/>
              <a:defRPr lang="fr-FR" sz="2000"/>
            </a:lvl8pPr>
            <a:lvl9pPr marL="3657600" indent="0">
              <a:buNone/>
              <a:defRPr lang="fr-FR" sz="2000"/>
            </a:lvl9pPr>
          </a:lstStyle>
          <a:p>
            <a:pPr rtl="0"/>
            <a:r>
              <a:rPr lang="fr-FR"/>
              <a:t>Cliquez ici pour ajouter une image.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fr-FR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fr-FR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930" y="63507"/>
            <a:ext cx="5746140" cy="3831221"/>
          </a:xfrm>
        </p:spPr>
        <p:txBody>
          <a:bodyPr rtlCol="0" anchor="ctr"/>
          <a:lstStyle>
            <a:defPPr>
              <a:defRPr lang="fr-FR"/>
            </a:defPPr>
          </a:lstStyle>
          <a:p>
            <a:pPr rtl="0"/>
            <a:r>
              <a:rPr lang="fr-FR" dirty="0"/>
              <a:t>Semaine des maths 2026</a:t>
            </a:r>
            <a:br>
              <a:rPr lang="fr-FR" dirty="0"/>
            </a:br>
            <a:r>
              <a:rPr lang="fr-FR" dirty="0"/>
              <a:t>« les égalités »</a:t>
            </a:r>
            <a:br>
              <a:rPr lang="fr-FR" dirty="0"/>
            </a:br>
            <a:r>
              <a:rPr lang="fr-FR" dirty="0">
                <a:solidFill>
                  <a:srgbClr val="FF0000"/>
                </a:solidFill>
              </a:rPr>
              <a:t>cycle 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3F0CED-4666-4F24-AB3A-8F4C4EBFA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337" y="3429000"/>
            <a:ext cx="3600953" cy="25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61F11-ACD2-59E1-D418-7D07DBB14B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1 </a:t>
            </a:r>
          </a:p>
        </p:txBody>
      </p:sp>
    </p:spTree>
    <p:extLst>
      <p:ext uri="{BB962C8B-B14F-4D97-AF65-F5344CB8AC3E}">
        <p14:creationId xmlns:p14="http://schemas.microsoft.com/office/powerpoint/2010/main" val="115041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1 Cycle 2 – </a:t>
            </a:r>
            <a:r>
              <a:rPr lang="fr-FR" cap="none" dirty="0"/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866181"/>
            <a:ext cx="9028448" cy="542895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A) Colorie de la même couleur les écritures du nombre cible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173831" y="2971800"/>
            <a:ext cx="1066800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8 + 3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087202" y="2203554"/>
            <a:ext cx="2466109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 + 3 + 2 + 3 + 1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5087202" y="3605945"/>
            <a:ext cx="1648691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15 - 4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280095" y="5330998"/>
            <a:ext cx="117763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1d 1u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178802" y="866181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7061018" y="4507828"/>
            <a:ext cx="1993691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 + 5 +1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194217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 + 6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518251"/>
            <a:ext cx="1229193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20 - 7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4507828"/>
            <a:ext cx="1206481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7u 1d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8708459" y="3374129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 + 3 + 5 + 1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40844" y="2056916"/>
            <a:ext cx="1063337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18 - 3</a:t>
            </a:r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8098067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1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843" y="788088"/>
            <a:ext cx="10691707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B)Colorie de la même couleur les écritures correspondant au même résultat.  Quel est ce nombre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173831" y="2971800"/>
            <a:ext cx="1066800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8 + 3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087202" y="2203554"/>
            <a:ext cx="2466109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 + 3 + 2 + 3 + 1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5087202" y="3605945"/>
            <a:ext cx="1648691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15 - 4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280095" y="5330998"/>
            <a:ext cx="117763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1d 1u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7061018" y="4507828"/>
            <a:ext cx="1993691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 + 5 +1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194217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 + 6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518251"/>
            <a:ext cx="1229193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20 - 7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4507828"/>
            <a:ext cx="1206481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7u 1d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8708459" y="3374129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 + 3 + 5 + 1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40844" y="2056916"/>
            <a:ext cx="1063337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18 - 3</a:t>
            </a:r>
          </a:p>
        </p:txBody>
      </p:sp>
    </p:spTree>
    <p:extLst>
      <p:ext uri="{BB962C8B-B14F-4D97-AF65-F5344CB8AC3E}">
        <p14:creationId xmlns:p14="http://schemas.microsoft.com/office/powerpoint/2010/main" val="71145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10757732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Jour 1 - Cycle 2 – </a:t>
            </a:r>
            <a:r>
              <a:rPr lang="fr-FR" cap="none" dirty="0">
                <a:solidFill>
                  <a:schemeClr val="accent1">
                    <a:lumMod val="75000"/>
                  </a:schemeClr>
                </a:solidFill>
              </a:rPr>
              <a:t>Niveaux 2 et </a:t>
            </a:r>
            <a:r>
              <a:rPr lang="fr-FR" cap="none" dirty="0">
                <a:solidFill>
                  <a:srgbClr val="7030A0"/>
                </a:solidFill>
              </a:rPr>
              <a:t>3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A) Colorie de la même couleur les écritures du nombre cible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4677903" y="3196779"/>
            <a:ext cx="3209050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1) + (7 x 10) + (5 x 100)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275456" y="1998252"/>
            <a:ext cx="2799751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(4 x 50) + (4 x 20) + 7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8904157" y="2226852"/>
            <a:ext cx="2174225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15u 6d 2c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711641" y="5549196"/>
            <a:ext cx="3462727" cy="3714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100) + (7 x 10) + (5 x 1)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316475" y="1002780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275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7061018" y="4507828"/>
            <a:ext cx="248771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100 + 100 + 50 + 25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375403" y="3714980"/>
            <a:ext cx="1194217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300 - 25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518251"/>
            <a:ext cx="1648690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c 10d 2u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2376530" y="4457901"/>
            <a:ext cx="3631702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(7 x 100) + (2 x 10) + (5 x 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8724389" y="3367444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00 + 70 + 5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40844" y="2056916"/>
            <a:ext cx="2799751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100 + 100 + 50 + 7</a:t>
            </a:r>
          </a:p>
        </p:txBody>
      </p:sp>
    </p:spTree>
    <p:extLst>
      <p:ext uri="{BB962C8B-B14F-4D97-AF65-F5344CB8AC3E}">
        <p14:creationId xmlns:p14="http://schemas.microsoft.com/office/powerpoint/2010/main" val="461987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884" y="196950"/>
            <a:ext cx="9926236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1 -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Niveaux 2 et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3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884" y="835982"/>
            <a:ext cx="11765547" cy="682556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DE8C8C">
                    <a:lumMod val="75000"/>
                  </a:srgbClr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ce nombre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15691" y="472966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4677903" y="3196779"/>
            <a:ext cx="3209050" cy="457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1) + (7 x 10) + (5 x 100)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275456" y="1998252"/>
            <a:ext cx="2799751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(4 x 50) + (4 x 20) + 7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8904157" y="2226852"/>
            <a:ext cx="2174225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15u 6d 2c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711641" y="5549196"/>
            <a:ext cx="3462727" cy="3714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100) + (7 x 10) + (5 x 1)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7061018" y="4507828"/>
            <a:ext cx="2487716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100 + 100 + 50 + 25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375403" y="3714980"/>
            <a:ext cx="1194217" cy="44334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300 - 25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518251"/>
            <a:ext cx="1648690" cy="3745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c 10d 2u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2376530" y="4457901"/>
            <a:ext cx="3631702" cy="42949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(7 x 100) + (2 x 10) + (5 x 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8724389" y="3367444"/>
            <a:ext cx="1648690" cy="4636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2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00 + 70 + 5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40844" y="2056916"/>
            <a:ext cx="2799751" cy="41441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100 + 100 + 50 + 7</a:t>
            </a:r>
          </a:p>
        </p:txBody>
      </p:sp>
    </p:spTree>
    <p:extLst>
      <p:ext uri="{BB962C8B-B14F-4D97-AF65-F5344CB8AC3E}">
        <p14:creationId xmlns:p14="http://schemas.microsoft.com/office/powerpoint/2010/main" val="425078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29202-2646-35E1-8E11-10017BB4B5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2</a:t>
            </a:r>
          </a:p>
        </p:txBody>
      </p:sp>
    </p:spTree>
    <p:extLst>
      <p:ext uri="{BB962C8B-B14F-4D97-AF65-F5344CB8AC3E}">
        <p14:creationId xmlns:p14="http://schemas.microsoft.com/office/powerpoint/2010/main" val="4166787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2 Cycle 2 – </a:t>
            </a:r>
            <a:r>
              <a:rPr lang="fr-FR" cap="none" dirty="0"/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5"/>
            <a:ext cx="9028448" cy="323091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16.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2 additions pour atteindre le nombre cible.</a:t>
            </a:r>
          </a:p>
          <a:p>
            <a:pPr rtl="0"/>
            <a:r>
              <a:rPr lang="fr-FR" sz="2800" dirty="0"/>
              <a:t>c) Trouve 2 soustractions pour atteindre le nombre cible.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9672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2 Cycle 2 – </a:t>
            </a:r>
            <a:r>
              <a:rPr lang="fr-FR" cap="none" dirty="0"/>
              <a:t>Niveau 2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5"/>
            <a:ext cx="9028448" cy="323091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16.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2 additions pour atteindre le nombre cible.</a:t>
            </a:r>
          </a:p>
          <a:p>
            <a:pPr rtl="0"/>
            <a:r>
              <a:rPr lang="fr-FR" sz="2800" dirty="0"/>
              <a:t>c) Trouve 2 soustractions pour atteindre le nombre cible.</a:t>
            </a:r>
          </a:p>
          <a:p>
            <a:pPr rtl="0"/>
            <a:r>
              <a:rPr lang="fr-FR" sz="2800" dirty="0"/>
              <a:t>d) Trouve 2 multiplications pour atteindre ce nombre cible.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45708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2 Cycle 2 – </a:t>
            </a:r>
            <a:r>
              <a:rPr lang="fr-FR" cap="none" dirty="0"/>
              <a:t>Niveau 3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4" y="2886105"/>
            <a:ext cx="11337317" cy="323091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16.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2 additions pour atteindre le nombre cible.</a:t>
            </a:r>
          </a:p>
          <a:p>
            <a:pPr rtl="0"/>
            <a:r>
              <a:rPr lang="fr-FR" sz="2800" dirty="0"/>
              <a:t>c) Trouve 2 soustractions pour atteindre le nombre cible.</a:t>
            </a:r>
          </a:p>
          <a:p>
            <a:pPr rtl="0"/>
            <a:r>
              <a:rPr lang="fr-FR" sz="2800" dirty="0"/>
              <a:t>d) Trouve 2 multiplications pour atteindre ce nombre cible.</a:t>
            </a:r>
          </a:p>
          <a:p>
            <a:pPr rtl="0"/>
            <a:r>
              <a:rPr lang="fr-FR" sz="2800" dirty="0"/>
              <a:t>e) Trouve une division pour atteindre ce nombre cible.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2339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D4B7FD-E32A-2229-1FE8-14DC8F8E4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3 </a:t>
            </a:r>
          </a:p>
        </p:txBody>
      </p:sp>
    </p:spTree>
    <p:extLst>
      <p:ext uri="{BB962C8B-B14F-4D97-AF65-F5344CB8AC3E}">
        <p14:creationId xmlns:p14="http://schemas.microsoft.com/office/powerpoint/2010/main" val="101579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8634095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4064183" y="3117706"/>
            <a:ext cx="1066800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38 - 3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087202" y="2203554"/>
            <a:ext cx="2466109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+ 20 + 16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6904872" y="3771952"/>
            <a:ext cx="1993691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 + 20 + 20 + 6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280095" y="5330998"/>
            <a:ext cx="1177636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15u 2d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711298" y="965243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35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9450672" y="2971800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 + 10 + 5 + 10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194217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5d 6u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518251"/>
            <a:ext cx="1229193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50 + 6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4507828"/>
            <a:ext cx="1206481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60 - 4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40844" y="2056916"/>
            <a:ext cx="1063337" cy="41441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30 + 5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781841" y="965242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56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5306518" y="5518251"/>
            <a:ext cx="1754500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+ 5 + 10</a:t>
            </a:r>
          </a:p>
        </p:txBody>
      </p:sp>
    </p:spTree>
    <p:extLst>
      <p:ext uri="{BB962C8B-B14F-4D97-AF65-F5344CB8AC3E}">
        <p14:creationId xmlns:p14="http://schemas.microsoft.com/office/powerpoint/2010/main" val="2847848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9769212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890" y="891400"/>
            <a:ext cx="10700219" cy="583549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l’intrus?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173831" y="2971800"/>
            <a:ext cx="1066800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38 - 3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087202" y="2203554"/>
            <a:ext cx="2466109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+ 20 + 16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5087202" y="3605945"/>
            <a:ext cx="1993691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 + 20 + 20 + 6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280095" y="5330998"/>
            <a:ext cx="1177636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15u 2d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7061018" y="4507828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 + 10 + 5 + 10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194217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5d 6u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518251"/>
            <a:ext cx="1229193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50 + 6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4507828"/>
            <a:ext cx="1206481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60 - 4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8708459" y="3374129"/>
            <a:ext cx="1648690" cy="4636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3u5d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40844" y="2056916"/>
            <a:ext cx="1063337" cy="41441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30 + 5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5306518" y="5518251"/>
            <a:ext cx="1754500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+ 5 + 10</a:t>
            </a:r>
          </a:p>
        </p:txBody>
      </p:sp>
    </p:spTree>
    <p:extLst>
      <p:ext uri="{BB962C8B-B14F-4D97-AF65-F5344CB8AC3E}">
        <p14:creationId xmlns:p14="http://schemas.microsoft.com/office/powerpoint/2010/main" val="1013630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9832274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2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07653"/>
            <a:ext cx="9515738" cy="401423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586212" y="2911601"/>
            <a:ext cx="4240369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+ 100 + 20 + 20 + 8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644590" y="2192627"/>
            <a:ext cx="181767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7d 2u 6c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6904872" y="3771952"/>
            <a:ext cx="2545204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+ 70 + 2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464040" y="5330998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500 + 40 + 8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9781841" y="995434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548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9450672" y="2971800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600 - 52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700 - 28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6555557" y="4739280"/>
            <a:ext cx="5095160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+ 200 + 20 + 20 + 20 + 10 + 2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4507828"/>
            <a:ext cx="1781895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4d 8u 5c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45938" y="1998252"/>
            <a:ext cx="3445949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100) + (4 x 10) + (8 x 1)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11104391" y="1007653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672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6096000" y="5793595"/>
            <a:ext cx="3155743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(6 x 100) + (7 x 10) + (2 x 1)</a:t>
            </a:r>
          </a:p>
        </p:txBody>
      </p:sp>
    </p:spTree>
    <p:extLst>
      <p:ext uri="{BB962C8B-B14F-4D97-AF65-F5344CB8AC3E}">
        <p14:creationId xmlns:p14="http://schemas.microsoft.com/office/powerpoint/2010/main" val="3630823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9674619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2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842" y="951876"/>
            <a:ext cx="11745158" cy="519505"/>
          </a:xfrm>
        </p:spPr>
        <p:txBody>
          <a:bodyPr rtlCol="0">
            <a:normAutofit fontScale="92500"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l’intrus?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586212" y="2911601"/>
            <a:ext cx="4240369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+ 100 + 20 + 20 + 8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644590" y="2192627"/>
            <a:ext cx="181767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7d 2u 6c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7189658" y="3431581"/>
            <a:ext cx="2545204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+ 70 + 2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464040" y="5330998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500 + 40 + 8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9450672" y="2971800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600 - 52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700 - 28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7225259" y="4781644"/>
            <a:ext cx="4630410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+ 200 + 20 + 20 + 20 + 10 + 2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1902317" y="4396776"/>
            <a:ext cx="1781895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4d 8u 5c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45938" y="1998252"/>
            <a:ext cx="3445949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100) + (4 x 10) + (8 x 1)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6096000" y="5793595"/>
            <a:ext cx="3155743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(6 x 100) + (7 x 10) + (2 x 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236E635-C8EA-31E5-C2D3-6D2C4277C7C2}"/>
              </a:ext>
            </a:extLst>
          </p:cNvPr>
          <p:cNvSpPr/>
          <p:nvPr/>
        </p:nvSpPr>
        <p:spPr>
          <a:xfrm>
            <a:off x="4227525" y="4076154"/>
            <a:ext cx="3736950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(</a:t>
            </a:r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</a:t>
            </a:r>
            <a:r>
              <a:rPr lang="fr-FR" dirty="0">
                <a:solidFill>
                  <a:sysClr val="windowText" lastClr="000000"/>
                </a:solidFill>
                <a:latin typeface="Marianne" panose="02000000000000000000" pitchFamily="50" charset="0"/>
              </a:rPr>
              <a:t> x 10) + (4 x 100) + (8 x1)</a:t>
            </a:r>
          </a:p>
        </p:txBody>
      </p:sp>
    </p:spTree>
    <p:extLst>
      <p:ext uri="{BB962C8B-B14F-4D97-AF65-F5344CB8AC3E}">
        <p14:creationId xmlns:p14="http://schemas.microsoft.com/office/powerpoint/2010/main" val="3398068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37" y="417095"/>
            <a:ext cx="9485433" cy="34397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3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2" y="889571"/>
            <a:ext cx="9183973" cy="519505"/>
          </a:xfrm>
        </p:spPr>
        <p:txBody>
          <a:bodyPr rtlCol="0">
            <a:normAutofit fontScale="92500"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586212" y="2911601"/>
            <a:ext cx="4240369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+ 100 + 20 + 20 + 8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644590" y="2192627"/>
            <a:ext cx="181767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17d 2u 5c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6904872" y="3771952"/>
            <a:ext cx="2545204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1 344 : 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464040" y="5330998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1 096 : 2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9283023" y="958365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548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9450672" y="2971800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600 - 52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700 - 28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6555557" y="4739280"/>
            <a:ext cx="5158222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+ 200 + 20 + 20 + 20 + 10 + 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4507828"/>
            <a:ext cx="1781895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14d 8u 4c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45938" y="1998252"/>
            <a:ext cx="3445949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100) + (6 x 8)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10363908" y="965242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672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6096000" y="5793595"/>
            <a:ext cx="3155743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(6 x 100) + (12 x 6)</a:t>
            </a:r>
          </a:p>
        </p:txBody>
      </p:sp>
    </p:spTree>
    <p:extLst>
      <p:ext uri="{BB962C8B-B14F-4D97-AF65-F5344CB8AC3E}">
        <p14:creationId xmlns:p14="http://schemas.microsoft.com/office/powerpoint/2010/main" val="1042105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8804900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3 -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3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231" y="1012731"/>
            <a:ext cx="11053538" cy="382778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de la même couleur les écritures correspondant au même résultat.  Quel est l’intrus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586212" y="2911601"/>
            <a:ext cx="4240369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+ 100 + 20 + 20 + 8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644590" y="2185700"/>
            <a:ext cx="1817670" cy="39435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17d 2u 5c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6904872" y="3765025"/>
            <a:ext cx="2545204" cy="42949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1 344 : 2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464040" y="5330998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1 096 :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9450672" y="2964873"/>
            <a:ext cx="1993691" cy="37450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600 - 52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993691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700 - 28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6555556" y="4716587"/>
            <a:ext cx="5473533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+ 200 + 200 + 20 + 20 + 20 +10 + 2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5779741"/>
            <a:ext cx="1781895" cy="45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14d 8u 4c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145938" y="1991325"/>
            <a:ext cx="3445949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(5 x 100) + (6 x 8)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6096000" y="5786668"/>
            <a:ext cx="3155743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(6 x 100) + (12 x 6)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CAF8EE8-4A00-32B1-858C-7D50EB8C9DAF}"/>
              </a:ext>
            </a:extLst>
          </p:cNvPr>
          <p:cNvSpPr/>
          <p:nvPr/>
        </p:nvSpPr>
        <p:spPr>
          <a:xfrm>
            <a:off x="2564458" y="4391585"/>
            <a:ext cx="2720088" cy="4433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  <a:latin typeface="Marianne" panose="02000000000000000000" pitchFamily="50" charset="0"/>
              </a:rPr>
              <a:t>(8 x 1) + (45 x 10)</a:t>
            </a:r>
          </a:p>
        </p:txBody>
      </p:sp>
    </p:spTree>
    <p:extLst>
      <p:ext uri="{BB962C8B-B14F-4D97-AF65-F5344CB8AC3E}">
        <p14:creationId xmlns:p14="http://schemas.microsoft.com/office/powerpoint/2010/main" val="3958060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AEA32-0CC9-3C90-BBB5-CB7B194719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4</a:t>
            </a:r>
          </a:p>
        </p:txBody>
      </p:sp>
    </p:spTree>
    <p:extLst>
      <p:ext uri="{BB962C8B-B14F-4D97-AF65-F5344CB8AC3E}">
        <p14:creationId xmlns:p14="http://schemas.microsoft.com/office/powerpoint/2010/main" val="171633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4 Cycle 2 – </a:t>
            </a:r>
            <a:r>
              <a:rPr lang="fr-FR" cap="none" dirty="0"/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5"/>
            <a:ext cx="10470214" cy="323091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24.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1 addition pour atteindre le nombre cible.</a:t>
            </a:r>
          </a:p>
          <a:p>
            <a:pPr rtl="0"/>
            <a:r>
              <a:rPr lang="fr-FR" sz="2800" dirty="0"/>
              <a:t>c) Trouve 1 soustraction pour atteindre le nombre cible. </a:t>
            </a:r>
          </a:p>
          <a:p>
            <a:pPr rtl="0"/>
            <a:r>
              <a:rPr lang="fr-FR" sz="2800" dirty="0"/>
              <a:t>d) Utilise 3 nombres et 2 additions pour atteindre le nombre cible.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499254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4 Cycle 2 – </a:t>
            </a:r>
            <a:r>
              <a:rPr lang="fr-FR" cap="none" dirty="0"/>
              <a:t>Niveau 2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5"/>
            <a:ext cx="10733520" cy="3230916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24.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1 addition pour atteindre le nombre cible.</a:t>
            </a:r>
          </a:p>
          <a:p>
            <a:pPr rtl="0"/>
            <a:r>
              <a:rPr lang="fr-FR" sz="2800" dirty="0"/>
              <a:t>c) Trouve 1 soustraction pour atteindre le nombre cible.</a:t>
            </a:r>
          </a:p>
          <a:p>
            <a:pPr rtl="0"/>
            <a:r>
              <a:rPr lang="fr-FR" sz="2800" dirty="0"/>
              <a:t>d) Trouve 3 multiplications pour atteindre ce nombre cible.</a:t>
            </a:r>
          </a:p>
          <a:p>
            <a:r>
              <a:rPr lang="fr-FR" sz="2800" dirty="0"/>
              <a:t>e) Utilise 3 nombres et 2 additions pour atteindre le nombre cible.</a:t>
            </a:r>
          </a:p>
          <a:p>
            <a:pPr rtl="0"/>
            <a:r>
              <a:rPr lang="fr-FR" sz="2800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806016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4 Cycle 2 – </a:t>
            </a:r>
            <a:r>
              <a:rPr lang="fr-FR" cap="none" dirty="0"/>
              <a:t>Niveau 3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4"/>
            <a:ext cx="10533276" cy="3774917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24.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1 addition pour atteindre le nombre cible.</a:t>
            </a:r>
          </a:p>
          <a:p>
            <a:pPr rtl="0"/>
            <a:r>
              <a:rPr lang="fr-FR" sz="2800" dirty="0"/>
              <a:t>c) Trouve 1 soustraction pour atteindre le nombre cible.</a:t>
            </a:r>
          </a:p>
          <a:p>
            <a:pPr rtl="0"/>
            <a:r>
              <a:rPr lang="fr-FR" sz="2800" dirty="0"/>
              <a:t>d) Trouve 3 multiplications pour atteindre ce nombre cible.</a:t>
            </a:r>
          </a:p>
          <a:p>
            <a:pPr rtl="0"/>
            <a:r>
              <a:rPr lang="fr-FR" sz="2800" dirty="0"/>
              <a:t>e) Trouve une division pour atteindre ce nombre cible. </a:t>
            </a:r>
          </a:p>
          <a:p>
            <a:r>
              <a:rPr lang="fr-FR" sz="2800" dirty="0"/>
              <a:t>f) Utilise 3 nombres et 2 additions pour atteindre le nombre cible.</a:t>
            </a:r>
          </a:p>
          <a:p>
            <a:pPr rtl="0"/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21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800926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8FBE-0CEA-4E1B-2483-5F1CCB5A7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5 </a:t>
            </a:r>
          </a:p>
        </p:txBody>
      </p:sp>
    </p:spTree>
    <p:extLst>
      <p:ext uri="{BB962C8B-B14F-4D97-AF65-F5344CB8AC3E}">
        <p14:creationId xmlns:p14="http://schemas.microsoft.com/office/powerpoint/2010/main" val="848801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10757732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965243"/>
            <a:ext cx="8196158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23</a:t>
            </a:fld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173831" y="3013436"/>
            <a:ext cx="1066800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40 + 5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087202" y="2245190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50 + 20 + 5 + 2 + 1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4496238" y="3581569"/>
            <a:ext cx="3375059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+ 20  + 20 + 20 + 10 + 6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2280095" y="5330998"/>
            <a:ext cx="117763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18u6d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711298" y="965243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78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7061018" y="4549464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 + 10 + 10 + 10 + 5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91915"/>
            <a:ext cx="1194217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16u8d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559887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60 - 15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3924502" y="4549464"/>
            <a:ext cx="1781895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 + 20 + 20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9779002" y="3852998"/>
            <a:ext cx="1648690" cy="463632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60 + 18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40844" y="2098552"/>
            <a:ext cx="1063337" cy="414417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80 - 2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781841" y="965242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45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5306518" y="5559887"/>
            <a:ext cx="1754500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40 + 30 + 8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C3F364-568E-E85F-A8E5-041D57A02F96}"/>
              </a:ext>
            </a:extLst>
          </p:cNvPr>
          <p:cNvSpPr/>
          <p:nvPr/>
        </p:nvSpPr>
        <p:spPr>
          <a:xfrm>
            <a:off x="10837889" y="965243"/>
            <a:ext cx="821506" cy="38191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96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46A959D-02FF-C012-411E-171C2FE14605}"/>
              </a:ext>
            </a:extLst>
          </p:cNvPr>
          <p:cNvSpPr/>
          <p:nvPr/>
        </p:nvSpPr>
        <p:spPr>
          <a:xfrm>
            <a:off x="979017" y="4482274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50 + 40 + 6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8A4435F-CB56-C9E7-CD18-2C6C677696ED}"/>
              </a:ext>
            </a:extLst>
          </p:cNvPr>
          <p:cNvSpPr/>
          <p:nvPr/>
        </p:nvSpPr>
        <p:spPr>
          <a:xfrm>
            <a:off x="8733144" y="3094829"/>
            <a:ext cx="1229193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2d25u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3A7179-79A9-BA63-4DC4-1C626C3087D8}"/>
              </a:ext>
            </a:extLst>
          </p:cNvPr>
          <p:cNvSpPr/>
          <p:nvPr/>
        </p:nvSpPr>
        <p:spPr>
          <a:xfrm>
            <a:off x="8708459" y="2245190"/>
            <a:ext cx="1427873" cy="38191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80 + 16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FA647C-448D-AA05-1E7E-D344585B358B}"/>
              </a:ext>
            </a:extLst>
          </p:cNvPr>
          <p:cNvSpPr/>
          <p:nvPr/>
        </p:nvSpPr>
        <p:spPr>
          <a:xfrm>
            <a:off x="7553311" y="6176464"/>
            <a:ext cx="1300061" cy="34067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100 - 4</a:t>
            </a:r>
          </a:p>
        </p:txBody>
      </p:sp>
    </p:spTree>
    <p:extLst>
      <p:ext uri="{BB962C8B-B14F-4D97-AF65-F5344CB8AC3E}">
        <p14:creationId xmlns:p14="http://schemas.microsoft.com/office/powerpoint/2010/main" val="3874595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10305240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2" y="804422"/>
            <a:ext cx="12472436" cy="604654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 ) Colorie de la même couleur les écritures correspondant au même résultat (même nombre cible).   Quel est l’intrus?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24</a:t>
            </a:fld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209717" y="2909058"/>
            <a:ext cx="1066800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40 + 5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087202" y="2140812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50 + 20 + 5 + 2 + 1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4496238" y="3539933"/>
            <a:ext cx="3375059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20 + 20  + 20 + 20 + 10 + 6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3098881" y="5365418"/>
            <a:ext cx="117763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18u6d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7061018" y="4445086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 + 10 + 10 + 10 + 5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194217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16u8d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9294551" y="5455509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60 - 15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650064" y="5802154"/>
            <a:ext cx="1781895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 + 20 + 20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9699399" y="3779012"/>
            <a:ext cx="1648690" cy="463632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60 + 18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1476730" y="1994174"/>
            <a:ext cx="1063337" cy="414417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80 - 2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5306518" y="5455509"/>
            <a:ext cx="1754500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40 + 30 + 8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46A959D-02FF-C012-411E-171C2FE14605}"/>
              </a:ext>
            </a:extLst>
          </p:cNvPr>
          <p:cNvSpPr/>
          <p:nvPr/>
        </p:nvSpPr>
        <p:spPr>
          <a:xfrm>
            <a:off x="979017" y="4440638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50 + 40 + 6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8A4435F-CB56-C9E7-CD18-2C6C677696ED}"/>
              </a:ext>
            </a:extLst>
          </p:cNvPr>
          <p:cNvSpPr/>
          <p:nvPr/>
        </p:nvSpPr>
        <p:spPr>
          <a:xfrm>
            <a:off x="8679954" y="3039717"/>
            <a:ext cx="1229193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2d25u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3A7179-79A9-BA63-4DC4-1C626C3087D8}"/>
              </a:ext>
            </a:extLst>
          </p:cNvPr>
          <p:cNvSpPr/>
          <p:nvPr/>
        </p:nvSpPr>
        <p:spPr>
          <a:xfrm>
            <a:off x="8708459" y="2140812"/>
            <a:ext cx="1427873" cy="38191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80 + 16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FA647C-448D-AA05-1E7E-D344585B358B}"/>
              </a:ext>
            </a:extLst>
          </p:cNvPr>
          <p:cNvSpPr/>
          <p:nvPr/>
        </p:nvSpPr>
        <p:spPr>
          <a:xfrm>
            <a:off x="7553311" y="6072086"/>
            <a:ext cx="1300061" cy="34067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100 - 4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14F6F65-0AB8-93AD-493F-552337DAEE98}"/>
              </a:ext>
            </a:extLst>
          </p:cNvPr>
          <p:cNvSpPr/>
          <p:nvPr/>
        </p:nvSpPr>
        <p:spPr>
          <a:xfrm>
            <a:off x="3968282" y="4472282"/>
            <a:ext cx="2237645" cy="414654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  <a:latin typeface="Marianne" panose="02000000000000000000" pitchFamily="50" charset="0"/>
              </a:rPr>
              <a:t>20 + 20 + 20 + 8 </a:t>
            </a:r>
          </a:p>
        </p:txBody>
      </p:sp>
    </p:spTree>
    <p:extLst>
      <p:ext uri="{BB962C8B-B14F-4D97-AF65-F5344CB8AC3E}">
        <p14:creationId xmlns:p14="http://schemas.microsoft.com/office/powerpoint/2010/main" val="171794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2" y="245110"/>
            <a:ext cx="8264455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2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2" y="945444"/>
            <a:ext cx="8801801" cy="463632"/>
          </a:xfrm>
        </p:spPr>
        <p:txBody>
          <a:bodyPr rtlCol="0">
            <a:normAutofit fontScale="92500"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A)Colorie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677937" y="2802613"/>
            <a:ext cx="4839737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500 + 200 + 100 + 50 + 10 + 5 + 2 + 1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6096000" y="2717991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900 - 32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8505064" y="4425577"/>
            <a:ext cx="3375059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800 + 60 + 8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456533" y="5300530"/>
            <a:ext cx="3302099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500 + 100 + 20 + 20 + 5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843064" y="945444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Arial" panose="020B0604020202020204" pitchFamily="34" charset="0"/>
              </a:rPr>
              <a:t>868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1697616" y="6169341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300 + 90 + 6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5226158" y="5912556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8c 5d 18u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5517674" y="1777414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900 - 504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8249031" y="5577858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( 2 x 300) + (2 x 20) + (5 x 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1016551" y="3665262"/>
            <a:ext cx="3456054" cy="463632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150) + (2 x 45) + (2 x 3)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683548" y="2026811"/>
            <a:ext cx="3646358" cy="414417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400) + (2 x 30) + (2 x 4)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781841" y="965242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645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5336673" y="3639421"/>
            <a:ext cx="2820387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+ 40 + 5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C3F364-568E-E85F-A8E5-041D57A02F96}"/>
              </a:ext>
            </a:extLst>
          </p:cNvPr>
          <p:cNvSpPr/>
          <p:nvPr/>
        </p:nvSpPr>
        <p:spPr>
          <a:xfrm>
            <a:off x="10837889" y="965243"/>
            <a:ext cx="821506" cy="38191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396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46A959D-02FF-C012-411E-171C2FE14605}"/>
              </a:ext>
            </a:extLst>
          </p:cNvPr>
          <p:cNvSpPr/>
          <p:nvPr/>
        </p:nvSpPr>
        <p:spPr>
          <a:xfrm>
            <a:off x="2888790" y="4312670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900 - 255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8A4435F-CB56-C9E7-CD18-2C6C677696ED}"/>
              </a:ext>
            </a:extLst>
          </p:cNvPr>
          <p:cNvSpPr/>
          <p:nvPr/>
        </p:nvSpPr>
        <p:spPr>
          <a:xfrm>
            <a:off x="4329906" y="4920878"/>
            <a:ext cx="3969451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+ 100 + 50 + 20 + 20 + 5 + 1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3A7179-79A9-BA63-4DC4-1C626C3087D8}"/>
              </a:ext>
            </a:extLst>
          </p:cNvPr>
          <p:cNvSpPr/>
          <p:nvPr/>
        </p:nvSpPr>
        <p:spPr>
          <a:xfrm>
            <a:off x="9067904" y="2264985"/>
            <a:ext cx="1427873" cy="38191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3c 8d 16u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FA647C-448D-AA05-1E7E-D344585B358B}"/>
              </a:ext>
            </a:extLst>
          </p:cNvPr>
          <p:cNvSpPr/>
          <p:nvPr/>
        </p:nvSpPr>
        <p:spPr>
          <a:xfrm>
            <a:off x="9602544" y="3125834"/>
            <a:ext cx="1300061" cy="34067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5u 14d 5c</a:t>
            </a:r>
          </a:p>
        </p:txBody>
      </p:sp>
    </p:spTree>
    <p:extLst>
      <p:ext uri="{BB962C8B-B14F-4D97-AF65-F5344CB8AC3E}">
        <p14:creationId xmlns:p14="http://schemas.microsoft.com/office/powerpoint/2010/main" val="3611087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3" y="260985"/>
            <a:ext cx="9832274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2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014" y="919000"/>
            <a:ext cx="11363237" cy="663964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100" b="0" i="0" u="none" strike="noStrike" kern="1200" cap="none" spc="0" normalizeH="0" baseline="0" noProof="0" dirty="0">
                <a:ln>
                  <a:noFill/>
                </a:ln>
                <a:solidFill>
                  <a:srgbClr val="DE8C8C">
                    <a:lumMod val="75000"/>
                  </a:srgbClr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ou entoure de la même couleur les écritures correspondant au même résultat.  Quel est l’intrus?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7027492" y="4741911"/>
            <a:ext cx="4839737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500 + 200 + 100 + 50 + 10 + 5 + 2 + 1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282722" y="1696385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900 - 32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1289895" y="5173087"/>
            <a:ext cx="3375059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800 + 60 + 8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385566" y="4254939"/>
            <a:ext cx="3302099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500 + 100 + 20 + 20 + 5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3993967" y="3450044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300 + 90 + 6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8c 5d 18u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8394189" y="5813435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900 - 504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8351026" y="3529117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( 2 x 300) + (2 x 20) + (5 x 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8183958" y="2602132"/>
            <a:ext cx="3456054" cy="463632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150) + (2 x 45) + (2 x 3)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570283" y="2026811"/>
            <a:ext cx="3646358" cy="414417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400) + (2 x 30) + (2 x 4)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3645366" y="6010141"/>
            <a:ext cx="2820387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600 + 40 + 5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46A959D-02FF-C012-411E-171C2FE14605}"/>
              </a:ext>
            </a:extLst>
          </p:cNvPr>
          <p:cNvSpPr/>
          <p:nvPr/>
        </p:nvSpPr>
        <p:spPr>
          <a:xfrm>
            <a:off x="5129389" y="2681811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900 - 255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8A4435F-CB56-C9E7-CD18-2C6C677696ED}"/>
              </a:ext>
            </a:extLst>
          </p:cNvPr>
          <p:cNvSpPr/>
          <p:nvPr/>
        </p:nvSpPr>
        <p:spPr>
          <a:xfrm>
            <a:off x="5282722" y="5336727"/>
            <a:ext cx="3969451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200 + 100 + 50 + 20 + 20 + 5 + 1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3A7179-79A9-BA63-4DC4-1C626C3087D8}"/>
              </a:ext>
            </a:extLst>
          </p:cNvPr>
          <p:cNvSpPr/>
          <p:nvPr/>
        </p:nvSpPr>
        <p:spPr>
          <a:xfrm>
            <a:off x="9380308" y="1710535"/>
            <a:ext cx="1427873" cy="38191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3c 8d 16u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FA647C-448D-AA05-1E7E-D344585B358B}"/>
              </a:ext>
            </a:extLst>
          </p:cNvPr>
          <p:cNvSpPr/>
          <p:nvPr/>
        </p:nvSpPr>
        <p:spPr>
          <a:xfrm>
            <a:off x="5569601" y="4142864"/>
            <a:ext cx="1300061" cy="34067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5u 14d 5c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B3FA116-A162-86D3-8FA3-75AF3FE1B2AC}"/>
              </a:ext>
            </a:extLst>
          </p:cNvPr>
          <p:cNvSpPr/>
          <p:nvPr/>
        </p:nvSpPr>
        <p:spPr>
          <a:xfrm>
            <a:off x="1429613" y="2850222"/>
            <a:ext cx="1927697" cy="39435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ysClr val="windowText" lastClr="000000"/>
                </a:solidFill>
                <a:latin typeface="Marianne" panose="02000000000000000000" pitchFamily="50" charset="0"/>
              </a:rPr>
              <a:t>6c 14d 3u</a:t>
            </a:r>
          </a:p>
        </p:txBody>
      </p:sp>
    </p:spTree>
    <p:extLst>
      <p:ext uri="{BB962C8B-B14F-4D97-AF65-F5344CB8AC3E}">
        <p14:creationId xmlns:p14="http://schemas.microsoft.com/office/powerpoint/2010/main" val="581567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43" y="245110"/>
            <a:ext cx="10048934" cy="43442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3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03" y="1014726"/>
            <a:ext cx="8196158" cy="394350"/>
          </a:xfrm>
        </p:spPr>
        <p:txBody>
          <a:bodyPr rtlCol="0">
            <a:normAutofit fontScale="85000" lnSpcReduction="10000"/>
          </a:bodyPr>
          <a:lstStyle>
            <a:defPPr>
              <a:defRPr lang="fr-FR"/>
            </a:defPPr>
          </a:lstStyle>
          <a:p>
            <a:pPr rtl="0"/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A) Colorie de la même couleur les écritures des nombres cibles suivants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1237742" y="5280628"/>
            <a:ext cx="8396841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(1 x 500) + (1 x 200) + (1 x 100) + (1 x 50) + (1 x 10) + (1 x 5) + (1 x 2) + (1 x 1)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5087202" y="2203554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1736 : 2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3560282" y="3524314"/>
            <a:ext cx="3375059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800 + 60 + 8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683548" y="2841545"/>
            <a:ext cx="5515835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(3 x 500) + (1 x 100) + (2 x 20) + (1 x 5)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8462261" y="980435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Arial" panose="020B0604020202020204" pitchFamily="34" charset="0"/>
              </a:rPr>
              <a:t>868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664810" y="6268592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3 000 + 90 + 6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0016382" y="5101565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18u 5d 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8c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10589978" y="6030437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1 548 x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4853523" y="4432102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( 2 x 800) + (2 x 20) + (5 x 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8144427" y="3743748"/>
            <a:ext cx="3456054" cy="463632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1500) + (2 x 45) + (2 x 3)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3612983" y="6198535"/>
            <a:ext cx="3646358" cy="414417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400) + (2 x 30) + (2 x 4)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6F3F6A7-4F7A-51DA-0E27-9DA544D92FD6}"/>
              </a:ext>
            </a:extLst>
          </p:cNvPr>
          <p:cNvSpPr/>
          <p:nvPr/>
        </p:nvSpPr>
        <p:spPr>
          <a:xfrm>
            <a:off x="9605629" y="965242"/>
            <a:ext cx="821506" cy="38191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1 645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8462261" y="2164209"/>
            <a:ext cx="2820387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1 000 + 600 + 40 + 5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C3F364-568E-E85F-A8E5-041D57A02F96}"/>
              </a:ext>
            </a:extLst>
          </p:cNvPr>
          <p:cNvSpPr/>
          <p:nvPr/>
        </p:nvSpPr>
        <p:spPr>
          <a:xfrm>
            <a:off x="10837888" y="965243"/>
            <a:ext cx="987425" cy="38191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3 096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46A959D-02FF-C012-411E-171C2FE14605}"/>
              </a:ext>
            </a:extLst>
          </p:cNvPr>
          <p:cNvSpPr/>
          <p:nvPr/>
        </p:nvSpPr>
        <p:spPr>
          <a:xfrm>
            <a:off x="1048323" y="4445573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3 290 :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8A4435F-CB56-C9E7-CD18-2C6C677696ED}"/>
              </a:ext>
            </a:extLst>
          </p:cNvPr>
          <p:cNvSpPr/>
          <p:nvPr/>
        </p:nvSpPr>
        <p:spPr>
          <a:xfrm>
            <a:off x="6478064" y="2851189"/>
            <a:ext cx="5360042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(6 x 500) + (1 x 50) + (2 x 20) + (1 x 5) + (1 x 1)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3A7179-79A9-BA63-4DC4-1C626C3087D8}"/>
              </a:ext>
            </a:extLst>
          </p:cNvPr>
          <p:cNvSpPr/>
          <p:nvPr/>
        </p:nvSpPr>
        <p:spPr>
          <a:xfrm>
            <a:off x="1204227" y="3638551"/>
            <a:ext cx="1427873" cy="38191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30c 8d 16u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FA647C-448D-AA05-1E7E-D344585B358B}"/>
              </a:ext>
            </a:extLst>
          </p:cNvPr>
          <p:cNvSpPr/>
          <p:nvPr/>
        </p:nvSpPr>
        <p:spPr>
          <a:xfrm>
            <a:off x="1281751" y="2041905"/>
            <a:ext cx="1651664" cy="306208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5u 14d 15c</a:t>
            </a:r>
          </a:p>
        </p:txBody>
      </p:sp>
    </p:spTree>
    <p:extLst>
      <p:ext uri="{BB962C8B-B14F-4D97-AF65-F5344CB8AC3E}">
        <p14:creationId xmlns:p14="http://schemas.microsoft.com/office/powerpoint/2010/main" val="1359361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09" y="339621"/>
            <a:ext cx="8140162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kumimoji="0" lang="fr-FR" sz="3600" b="1" i="0" u="none" strike="noStrike" kern="1200" cap="all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Jour 5 - Cycle 2 –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Niveau 3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Sabon Next LT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1F2C8F"/>
              </a:solidFill>
              <a:effectLst/>
              <a:uLnTx/>
              <a:uFillTx/>
              <a:latin typeface="Sabon Next 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D8A076-91D5-294A-660E-9E63A2FC0ABE}"/>
              </a:ext>
            </a:extLst>
          </p:cNvPr>
          <p:cNvSpPr/>
          <p:nvPr/>
        </p:nvSpPr>
        <p:spPr>
          <a:xfrm>
            <a:off x="3028115" y="5070804"/>
            <a:ext cx="8396841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(1 x 500) + (1 x 200) + (1 x 100) + (1 x 50) + (1 x 10) + (1 x 5) + (1 x 2) + (1 x 1)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ADE5A-A050-EEA6-CFBF-C0440D0CC9BB}"/>
              </a:ext>
            </a:extLst>
          </p:cNvPr>
          <p:cNvSpPr/>
          <p:nvPr/>
        </p:nvSpPr>
        <p:spPr>
          <a:xfrm>
            <a:off x="2566770" y="5948384"/>
            <a:ext cx="2466109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1736 : 2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C70278-4B3D-8647-DE34-51F2F858376D}"/>
              </a:ext>
            </a:extLst>
          </p:cNvPr>
          <p:cNvSpPr/>
          <p:nvPr/>
        </p:nvSpPr>
        <p:spPr>
          <a:xfrm>
            <a:off x="3560282" y="3524314"/>
            <a:ext cx="3375059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800 + 60 + 8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E8415B-5F73-54EA-B8D6-777372A223E5}"/>
              </a:ext>
            </a:extLst>
          </p:cNvPr>
          <p:cNvSpPr/>
          <p:nvPr/>
        </p:nvSpPr>
        <p:spPr>
          <a:xfrm>
            <a:off x="1237742" y="4145223"/>
            <a:ext cx="5515835" cy="457200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(3 x 500) + (1 x 100) + (2 x 20) + (1 x 5)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A26078D-8891-627B-C873-E047A2E1AAD1}"/>
              </a:ext>
            </a:extLst>
          </p:cNvPr>
          <p:cNvSpPr/>
          <p:nvPr/>
        </p:nvSpPr>
        <p:spPr>
          <a:xfrm>
            <a:off x="9347385" y="3302678"/>
            <a:ext cx="2471786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3 000 + 90 + 6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E46814-8C69-3E98-2C51-55BDBBF079AB}"/>
              </a:ext>
            </a:extLst>
          </p:cNvPr>
          <p:cNvSpPr/>
          <p:nvPr/>
        </p:nvSpPr>
        <p:spPr>
          <a:xfrm>
            <a:off x="1237742" y="3550279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18u 5d </a:t>
            </a:r>
            <a:r>
              <a:rPr lang="fr-FR" dirty="0">
                <a:solidFill>
                  <a:srgbClr val="000000"/>
                </a:solidFill>
                <a:latin typeface="Marianne" panose="02000000000000000000" pitchFamily="50" charset="0"/>
              </a:rPr>
              <a:t>8c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50" charset="0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43B6607-7EF7-C6C5-8BF1-945E2064B294}"/>
              </a:ext>
            </a:extLst>
          </p:cNvPr>
          <p:cNvSpPr/>
          <p:nvPr/>
        </p:nvSpPr>
        <p:spPr>
          <a:xfrm>
            <a:off x="10589978" y="6030437"/>
            <a:ext cx="1229193" cy="37450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1 548 x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C23B240-AC8A-F25C-E98D-D7892477E378}"/>
              </a:ext>
            </a:extLst>
          </p:cNvPr>
          <p:cNvSpPr/>
          <p:nvPr/>
        </p:nvSpPr>
        <p:spPr>
          <a:xfrm>
            <a:off x="7604167" y="4220933"/>
            <a:ext cx="3486436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( 2 x 800) + (2 x 20) + (5 x 1)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E32812B-3067-0CFF-4C5D-55594E859AAB}"/>
              </a:ext>
            </a:extLst>
          </p:cNvPr>
          <p:cNvSpPr/>
          <p:nvPr/>
        </p:nvSpPr>
        <p:spPr>
          <a:xfrm>
            <a:off x="1300088" y="2705094"/>
            <a:ext cx="3456054" cy="463632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1500) + (2 x 45) + (2 x 3)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8D347D6-C950-A26D-1D93-7B6A7D3C530D}"/>
              </a:ext>
            </a:extLst>
          </p:cNvPr>
          <p:cNvSpPr/>
          <p:nvPr/>
        </p:nvSpPr>
        <p:spPr>
          <a:xfrm>
            <a:off x="683548" y="2026811"/>
            <a:ext cx="3646358" cy="414417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(2 x 400) + (2 x 30) + (2 x 4)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FD0163C-854E-7380-C5E9-A4931BFCEDBD}"/>
              </a:ext>
            </a:extLst>
          </p:cNvPr>
          <p:cNvSpPr/>
          <p:nvPr/>
        </p:nvSpPr>
        <p:spPr>
          <a:xfrm>
            <a:off x="5542730" y="1834733"/>
            <a:ext cx="2820387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1 000 + 600 + 40 + 5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46A959D-02FF-C012-411E-171C2FE14605}"/>
              </a:ext>
            </a:extLst>
          </p:cNvPr>
          <p:cNvSpPr/>
          <p:nvPr/>
        </p:nvSpPr>
        <p:spPr>
          <a:xfrm>
            <a:off x="9575941" y="1997882"/>
            <a:ext cx="1739683" cy="443346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3 290 :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8A4435F-CB56-C9E7-CD18-2C6C677696ED}"/>
              </a:ext>
            </a:extLst>
          </p:cNvPr>
          <p:cNvSpPr/>
          <p:nvPr/>
        </p:nvSpPr>
        <p:spPr>
          <a:xfrm>
            <a:off x="5247811" y="2754229"/>
            <a:ext cx="5360042" cy="429491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(6 x 500) + (1 x 50) + (2 x 20) + (1 x 5) + (1 x 1)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3A7179-79A9-BA63-4DC4-1C626C3087D8}"/>
              </a:ext>
            </a:extLst>
          </p:cNvPr>
          <p:cNvSpPr/>
          <p:nvPr/>
        </p:nvSpPr>
        <p:spPr>
          <a:xfrm>
            <a:off x="949701" y="5153872"/>
            <a:ext cx="1427873" cy="381915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30c 8d 16u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FA647C-448D-AA05-1E7E-D344585B358B}"/>
              </a:ext>
            </a:extLst>
          </p:cNvPr>
          <p:cNvSpPr/>
          <p:nvPr/>
        </p:nvSpPr>
        <p:spPr>
          <a:xfrm>
            <a:off x="6935341" y="6024955"/>
            <a:ext cx="1651664" cy="306208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50" charset="0"/>
                <a:ea typeface="+mn-ea"/>
                <a:cs typeface="+mn-cs"/>
              </a:rPr>
              <a:t>5u 14d 15c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554E00E-8135-B969-B0FC-7763C788C7EF}"/>
              </a:ext>
            </a:extLst>
          </p:cNvPr>
          <p:cNvSpPr/>
          <p:nvPr/>
        </p:nvSpPr>
        <p:spPr>
          <a:xfrm>
            <a:off x="7393778" y="3659433"/>
            <a:ext cx="1514593" cy="463632"/>
          </a:xfrm>
          <a:prstGeom prst="roundRect">
            <a:avLst/>
          </a:prstGeom>
          <a:solidFill>
            <a:srgbClr val="C0C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Marianne" panose="02000000000000000000" pitchFamily="50" charset="0"/>
              </a:rPr>
              <a:t>6c 13d 13u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D58F28A-C958-85AA-6AE3-BB5968A2AA7D}"/>
              </a:ext>
            </a:extLst>
          </p:cNvPr>
          <p:cNvSpPr txBox="1"/>
          <p:nvPr/>
        </p:nvSpPr>
        <p:spPr>
          <a:xfrm>
            <a:off x="529994" y="857379"/>
            <a:ext cx="109056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100" b="0" i="0" u="none" strike="noStrike" kern="1200" cap="none" spc="0" normalizeH="0" baseline="0" noProof="0" dirty="0">
                <a:ln>
                  <a:noFill/>
                </a:ln>
                <a:solidFill>
                  <a:srgbClr val="DE8C8C">
                    <a:lumMod val="75000"/>
                  </a:srgbClr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B) Colorie ou entoure de la même couleur les écritures correspondant au même résultat.  Quel est l’intrus?</a:t>
            </a:r>
          </a:p>
        </p:txBody>
      </p:sp>
    </p:spTree>
    <p:extLst>
      <p:ext uri="{BB962C8B-B14F-4D97-AF65-F5344CB8AC3E}">
        <p14:creationId xmlns:p14="http://schemas.microsoft.com/office/powerpoint/2010/main" val="25417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898FBE-0CEA-4E1B-2483-5F1CCB5A7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Jour 6 </a:t>
            </a:r>
          </a:p>
        </p:txBody>
      </p:sp>
    </p:spTree>
    <p:extLst>
      <p:ext uri="{BB962C8B-B14F-4D97-AF65-F5344CB8AC3E}">
        <p14:creationId xmlns:p14="http://schemas.microsoft.com/office/powerpoint/2010/main" val="3127383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6 Cycle 2 – </a:t>
            </a:r>
            <a:r>
              <a:rPr lang="fr-FR" cap="none" dirty="0"/>
              <a:t>Niveau 1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4"/>
            <a:ext cx="11321552" cy="3774917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36.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1 addition pour atteindre le nombre cible.</a:t>
            </a:r>
          </a:p>
          <a:p>
            <a:pPr rtl="0"/>
            <a:r>
              <a:rPr lang="fr-FR" sz="2800" dirty="0"/>
              <a:t>c) Trouve 1 soustraction pour atteindre le nombre cible. </a:t>
            </a:r>
          </a:p>
          <a:p>
            <a:pPr rtl="0"/>
            <a:r>
              <a:rPr lang="fr-FR" sz="2800" dirty="0"/>
              <a:t>d) Utilise 3 nombres et 2 additions pour atteindre le nombre cible.</a:t>
            </a:r>
          </a:p>
          <a:p>
            <a:r>
              <a:rPr lang="fr-FR" sz="2800" dirty="0"/>
              <a:t>e) Utilise 3 nombres et 2 soustractions pour atteindre le nombre cible.</a:t>
            </a:r>
          </a:p>
          <a:p>
            <a:r>
              <a:rPr lang="fr-FR" sz="2800" dirty="0"/>
              <a:t>d) Utilise 3 nombres avec une addition et une soustraction pour atteindre le nombre cible.</a:t>
            </a:r>
          </a:p>
          <a:p>
            <a:pPr rtl="0"/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30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187252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6 Cycle 2 – </a:t>
            </a:r>
            <a:r>
              <a:rPr lang="fr-FR" cap="none" dirty="0"/>
              <a:t>Niveau 2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4"/>
            <a:ext cx="10733520" cy="3774917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36.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3 multiplications pour atteindre le nombre cible.</a:t>
            </a:r>
          </a:p>
          <a:p>
            <a:r>
              <a:rPr lang="fr-FR" sz="2800" dirty="0"/>
              <a:t>c) Utilise 3 nombres et 2 additions pour atteindre le nombre cible.</a:t>
            </a:r>
          </a:p>
          <a:p>
            <a:r>
              <a:rPr lang="fr-FR" sz="2800" dirty="0"/>
              <a:t>d) Utilise 3 nombres avec une multiplication et une addition pour atteindre le nombre cible.</a:t>
            </a:r>
          </a:p>
          <a:p>
            <a:r>
              <a:rPr lang="fr-FR" sz="2800" dirty="0"/>
              <a:t>e) Utilise 3 nombres avec une multiplication et une soustraction pour atteindre le nombre cible.</a:t>
            </a:r>
          </a:p>
          <a:p>
            <a:pPr rtl="0"/>
            <a:r>
              <a:rPr lang="fr-FR" sz="2800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31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37202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03" y="196978"/>
            <a:ext cx="8847708" cy="4572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Jour 6 Cycle 2 – </a:t>
            </a:r>
            <a:r>
              <a:rPr lang="fr-FR" cap="none" dirty="0"/>
              <a:t>Niveau 3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886104"/>
            <a:ext cx="11384614" cy="3774917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algn="ctr" rtl="0"/>
            <a:r>
              <a:rPr lang="fr-FR" sz="2800" dirty="0"/>
              <a:t>Aujourd’hui, le nombre cible est le 36.</a:t>
            </a:r>
          </a:p>
          <a:p>
            <a:pPr rtl="0"/>
            <a:endParaRPr lang="fr-FR" sz="2800" dirty="0"/>
          </a:p>
          <a:p>
            <a:pPr rtl="0"/>
            <a:r>
              <a:rPr lang="fr-FR" sz="2800" dirty="0"/>
              <a:t>a) Représente ce nombre avec des dizaines et des unités.</a:t>
            </a:r>
          </a:p>
          <a:p>
            <a:pPr rtl="0"/>
            <a:r>
              <a:rPr lang="fr-FR" sz="2800" dirty="0"/>
              <a:t>b) Trouve 3 multiplications pour atteindre le nombre cible.</a:t>
            </a:r>
          </a:p>
          <a:p>
            <a:r>
              <a:rPr lang="fr-FR" sz="2800" dirty="0"/>
              <a:t>c) Utilise 3 nombres avec une multiplication et une addition pour atteindre le nombre cible.</a:t>
            </a:r>
          </a:p>
          <a:p>
            <a:r>
              <a:rPr lang="fr-FR" sz="2800" dirty="0"/>
              <a:t>d) Utilise 3 nombres avec une multiplication et une soustraction pour atteindre le nombre cible.</a:t>
            </a:r>
          </a:p>
          <a:p>
            <a:r>
              <a:rPr lang="fr-FR" sz="2800" dirty="0"/>
              <a:t>e) Utilise 3 nombres avec 2 multiplications pour atteindre le nombre cible.</a:t>
            </a:r>
          </a:p>
          <a:p>
            <a:endParaRPr lang="fr-FR" sz="2800" dirty="0"/>
          </a:p>
          <a:p>
            <a:pPr rtl="0"/>
            <a:r>
              <a:rPr lang="fr-FR" sz="2800" dirty="0"/>
              <a:t> </a:t>
            </a:r>
          </a:p>
          <a:p>
            <a:pPr rtl="0"/>
            <a:endParaRPr lang="fr-FR" sz="2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4447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32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EB1BB-DACC-B06C-F210-18AD983F044D}"/>
              </a:ext>
            </a:extLst>
          </p:cNvPr>
          <p:cNvSpPr/>
          <p:nvPr/>
        </p:nvSpPr>
        <p:spPr>
          <a:xfrm>
            <a:off x="5274494" y="1057138"/>
            <a:ext cx="1851520" cy="115003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  <a:latin typeface="Marianne" panose="02000000000000000000" pitchFamily="50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722547014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85_TF78438558_Win32" id="{3A360CBA-99A0-49ED-B63F-2D1627BB2518}" vid="{56FFFEFC-6F1D-4078-81C7-9B5A182BBA3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purl.org/dc/dcmitype/"/>
    <ds:schemaRef ds:uri="16c05727-aa75-4e4a-9b5f-8a80a1165891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www.w3.org/XML/1998/namespace"/>
    <ds:schemaRef ds:uri="230e9df3-be65-4c73-a93b-d1236ebd677e"/>
    <ds:schemaRef ds:uri="71af3243-3dd4-4a8d-8c0d-dd76da1f02a5"/>
    <ds:schemaRef ds:uri="http://purl.org/dc/elements/1.1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{C6FF37CA-5C3E-4BDE-AFCC-42CDE3D274A5}TF8a9b5915-b8c7-461e-8cdd-693d48b5e32310e906f8_win32-220c37ecc522</Template>
  <TotalTime>765</TotalTime>
  <Words>2712</Words>
  <Application>Microsoft Office PowerPoint</Application>
  <PresentationFormat>Grand écran</PresentationFormat>
  <Paragraphs>374</Paragraphs>
  <Slides>32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8" baseType="lpstr">
      <vt:lpstr>Arial</vt:lpstr>
      <vt:lpstr>Arial Black</vt:lpstr>
      <vt:lpstr>Calibri</vt:lpstr>
      <vt:lpstr>Marianne</vt:lpstr>
      <vt:lpstr>Sabon Next LT</vt:lpstr>
      <vt:lpstr>Personnalisé</vt:lpstr>
      <vt:lpstr>Semaine des maths 2026 « les égalités » cycle 2</vt:lpstr>
      <vt:lpstr>Jour 1 </vt:lpstr>
      <vt:lpstr>Jour 1 Cycle 2 – Niveau 1</vt:lpstr>
      <vt:lpstr>Jour 1 Cycle 2 – Niveau 1</vt:lpstr>
      <vt:lpstr>Jour 1 - Cycle 2 – Niveaux 2 et 3</vt:lpstr>
      <vt:lpstr>Jour 1 - Cycle 2 – Niveaux 2 et 3</vt:lpstr>
      <vt:lpstr>Jour 2</vt:lpstr>
      <vt:lpstr>Jour 2 Cycle 2 – Niveau 1</vt:lpstr>
      <vt:lpstr>Jour 2 Cycle 2 – Niveau 2</vt:lpstr>
      <vt:lpstr>Jour 2 Cycle 2 – Niveau 3</vt:lpstr>
      <vt:lpstr>Jour 3 </vt:lpstr>
      <vt:lpstr>Jour 3 Cycle 2 – Niveau 1</vt:lpstr>
      <vt:lpstr>Jour 3 Cycle 2 – Niveau 1</vt:lpstr>
      <vt:lpstr>Jour 3 - Cycle 2 – Niveau 2</vt:lpstr>
      <vt:lpstr>Jour 3 - Cycle 2 – Niveau 2</vt:lpstr>
      <vt:lpstr>Jour 3 - Cycle 2 – Niveau 3</vt:lpstr>
      <vt:lpstr>Jour 3 - Cycle 2 – Niveau 3</vt:lpstr>
      <vt:lpstr>Jour 4</vt:lpstr>
      <vt:lpstr>Jour 4 Cycle 2 – Niveau 1</vt:lpstr>
      <vt:lpstr>Jour 4 Cycle 2 – Niveau 2</vt:lpstr>
      <vt:lpstr>Jour 4 Cycle 2 – Niveau 3</vt:lpstr>
      <vt:lpstr>Jour 5 </vt:lpstr>
      <vt:lpstr>Jour 5 Cycle 2 – Niveau 1</vt:lpstr>
      <vt:lpstr>Jour 5 Cycle 2 – Niveau 1</vt:lpstr>
      <vt:lpstr>Jour 5 - Cycle 2 – Niveau 2</vt:lpstr>
      <vt:lpstr>Jour 5 - Cycle 2 – Niveau 2</vt:lpstr>
      <vt:lpstr>Jour 5 - Cycle 2 – Niveau 3</vt:lpstr>
      <vt:lpstr>Jour 5 - Cycle 2 – Niveau 3</vt:lpstr>
      <vt:lpstr>Jour 6 </vt:lpstr>
      <vt:lpstr>Jour 6 Cycle 2 – Niveau 1</vt:lpstr>
      <vt:lpstr>Jour 6 Cycle 2 – Niveau 2</vt:lpstr>
      <vt:lpstr>Jour 6 Cycle 2 – Niveau 3</vt:lpstr>
    </vt:vector>
  </TitlesOfParts>
  <Company>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Julie Balmisse</dc:creator>
  <cp:lastModifiedBy>Loic Leyrolle</cp:lastModifiedBy>
  <cp:revision>36</cp:revision>
  <cp:lastPrinted>2026-03-12T15:34:34Z</cp:lastPrinted>
  <dcterms:created xsi:type="dcterms:W3CDTF">2026-03-06T10:57:44Z</dcterms:created>
  <dcterms:modified xsi:type="dcterms:W3CDTF">2026-03-12T15:39:26Z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