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1"/>
  </p:notesMasterIdLst>
  <p:handoutMasterIdLst>
    <p:handoutMasterId r:id="rId22"/>
  </p:handoutMasterIdLst>
  <p:sldIdLst>
    <p:sldId id="312" r:id="rId5"/>
    <p:sldId id="346" r:id="rId6"/>
    <p:sldId id="333" r:id="rId7"/>
    <p:sldId id="343" r:id="rId8"/>
    <p:sldId id="347" r:id="rId9"/>
    <p:sldId id="361" r:id="rId10"/>
    <p:sldId id="348" r:id="rId11"/>
    <p:sldId id="335" r:id="rId12"/>
    <p:sldId id="344" r:id="rId13"/>
    <p:sldId id="349" r:id="rId14"/>
    <p:sldId id="363" r:id="rId15"/>
    <p:sldId id="350" r:id="rId16"/>
    <p:sldId id="341" r:id="rId17"/>
    <p:sldId id="345" r:id="rId18"/>
    <p:sldId id="351" r:id="rId19"/>
    <p:sldId id="364" r:id="rId20"/>
  </p:sldIdLst>
  <p:sldSz cx="12192000" cy="6858000"/>
  <p:notesSz cx="7104063" cy="10234613"/>
  <p:defaultTextStyle>
    <a:defPPr rtl="0">
      <a:defRPr lang="fr-FR"/>
    </a:defPPr>
    <a:lvl1pPr marL="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202C8F"/>
    <a:srgbClr val="FDFBF6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21" autoAdjust="0"/>
  </p:normalViewPr>
  <p:slideViewPr>
    <p:cSldViewPr snapToGrid="0" snapToObjects="1">
      <p:cViewPr varScale="1">
        <p:scale>
          <a:sx n="61" d="100"/>
          <a:sy n="61" d="100"/>
        </p:scale>
        <p:origin x="1098" y="6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1" d="100"/>
          <a:sy n="31" d="100"/>
        </p:scale>
        <p:origin x="4392" y="1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1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r">
              <a:defRPr lang="fr-FR" sz="500"/>
            </a:lvl1pPr>
          </a:lstStyle>
          <a:p>
            <a:pPr rtl="0"/>
            <a:fld id="{A7C9947C-0B99-4CC9-AA3C-4A4AC8D4662C}" type="datetimeyyyy">
              <a:rPr lang="fr-FR" smtClean="0"/>
              <a:t>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1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r">
              <a:defRPr lang="fr-FR" sz="500"/>
            </a:lvl1pPr>
          </a:lstStyle>
          <a:p>
            <a:pPr rtl="0"/>
            <a:fld id="{420BD0AB-C59E-4A46-83D3-F07787446B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5 étiquettes</a:t>
            </a:r>
          </a:p>
        </p:txBody>
      </p:sp>
    </p:spTree>
    <p:extLst>
      <p:ext uri="{BB962C8B-B14F-4D97-AF65-F5344CB8AC3E}">
        <p14:creationId xmlns:p14="http://schemas.microsoft.com/office/powerpoint/2010/main" val="388101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5 écritures à retrouver</a:t>
            </a:r>
          </a:p>
        </p:txBody>
      </p:sp>
    </p:spTree>
    <p:extLst>
      <p:ext uri="{BB962C8B-B14F-4D97-AF65-F5344CB8AC3E}">
        <p14:creationId xmlns:p14="http://schemas.microsoft.com/office/powerpoint/2010/main" val="3603086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4107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8389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2 nombres cibles et 5 étiquettes par nombre. 53, 85 et 6, 75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26 : 4</a:t>
            </a:r>
          </a:p>
        </p:txBody>
      </p:sp>
    </p:spTree>
    <p:extLst>
      <p:ext uri="{BB962C8B-B14F-4D97-AF65-F5344CB8AC3E}">
        <p14:creationId xmlns:p14="http://schemas.microsoft.com/office/powerpoint/2010/main" val="39871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958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6579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3 nombres cibles et 5 étiquettes par nombre. 8,68 ;1,5;  3, 25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3 + 3/4</a:t>
            </a:r>
          </a:p>
        </p:txBody>
      </p:sp>
    </p:spTree>
    <p:extLst>
      <p:ext uri="{BB962C8B-B14F-4D97-AF65-F5344CB8AC3E}">
        <p14:creationId xmlns:p14="http://schemas.microsoft.com/office/powerpoint/2010/main" val="239501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022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0" name="Freeform: Forme 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reeform: Form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8" name="Forme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e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14" name="Image 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fr-F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fr-FR" sz="18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Forme 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15" name="Freeform: Forme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 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36" name="Forme libre 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lvl="0" algn="ctr" rtl="0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Cliquer pour ajouter du texte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52" name="Espace réservé d’image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 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Freeform: Forme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9" name="Forme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Forme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3" name="Image 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numéro de diapositive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3" name="Image 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Forme 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Image 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9" name="Image 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 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e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orme libre 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9" name="Espace réservé du numéro de diapositive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5" name="Espace réservé du contenu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fr-FR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fr-FR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fr-FR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indent="-283464">
              <a:spcBef>
                <a:spcPts val="1000"/>
              </a:spcBef>
              <a:defRPr lang="fr-FR" sz="1800"/>
            </a:lvl2pPr>
            <a:lvl3pPr indent="-283464">
              <a:spcBef>
                <a:spcPts val="1000"/>
              </a:spcBef>
              <a:defRPr lang="fr-FR" sz="1800"/>
            </a:lvl3pPr>
            <a:lvl4pPr indent="-283464">
              <a:spcBef>
                <a:spcPts val="1000"/>
              </a:spcBef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1" name="Espace réservé d’image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Forme 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21" name="Forme libre : Forme 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Forme 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 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44" name="Espace réservé du numéro de diapositive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6" name="Image 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21" name="Image 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e libre 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Image 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" name="Espace réservé du texte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fr-FR" sz="1800"/>
            </a:lvl1pPr>
          </a:lstStyle>
          <a:p>
            <a:pPr rtl="0"/>
            <a:r>
              <a:rPr lang="fr-FR"/>
              <a:t>Cliquez pour ajouter un sous-titre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fr-FR" sz="1800"/>
            </a:lvl1pPr>
            <a:lvl2pPr>
              <a:defRPr lang="fr-FR" sz="1800"/>
            </a:lvl2pPr>
            <a:lvl3pPr>
              <a:defRPr lang="fr-FR" sz="18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sme 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6" name="Espace réservé du contenu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3" name="Graphisme 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sme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 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Forme 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orme libre : Forme 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9" name="Image 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 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orme libre : Forme 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fr-FR"/>
            </a:def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fr-FR" sz="28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fr-FR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fr-FR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70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40.png"/><Relationship Id="rId4" Type="http://schemas.openxmlformats.org/officeDocument/2006/relationships/image" Target="../media/image22.png"/><Relationship Id="rId9" Type="http://schemas.openxmlformats.org/officeDocument/2006/relationships/image" Target="../media/image2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0" y="63507"/>
            <a:ext cx="5746140" cy="3831221"/>
          </a:xfrm>
        </p:spPr>
        <p:txBody>
          <a:bodyPr rtlCol="0" anchor="ctr"/>
          <a:lstStyle>
            <a:defPPr>
              <a:defRPr lang="fr-FR"/>
            </a:defPPr>
          </a:lstStyle>
          <a:p>
            <a:pPr rtl="0"/>
            <a:r>
              <a:rPr lang="fr-FR" dirty="0"/>
              <a:t>Semaine des maths 2026</a:t>
            </a:r>
            <a:br>
              <a:rPr lang="fr-FR" dirty="0"/>
            </a:br>
            <a:r>
              <a:rPr lang="fr-FR" dirty="0"/>
              <a:t>« les égalités »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CYCLE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3F0CED-4666-4F24-AB3A-8F4C4EBFA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337" y="3429000"/>
            <a:ext cx="3600953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61F11-ACD2-59E1-D418-7D07DBB14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1 </a:t>
            </a:r>
          </a:p>
        </p:txBody>
      </p:sp>
    </p:spTree>
    <p:extLst>
      <p:ext uri="{BB962C8B-B14F-4D97-AF65-F5344CB8AC3E}">
        <p14:creationId xmlns:p14="http://schemas.microsoft.com/office/powerpoint/2010/main" val="115041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872409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Jour 1 - Cycle 3 – CM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du nombre cible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890546" y="3342682"/>
            <a:ext cx="3631701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(5 x 100) + (3 x 1 000) + (8 x 10)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7894675" y="2105503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x 30 x 20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590752" y="3543268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1m 18c 20d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21 x 200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641999" y="1041124"/>
            <a:ext cx="1407598" cy="31393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4 200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5382263" y="4543037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12 600 :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120872" y="3102935"/>
            <a:ext cx="20922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2m 18c 40d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7522247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 x 6 x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136598" y="2038534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15 200 : 4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0049597" y="456173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0,42 x 1 000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20872" y="4559912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205 x 20</a:t>
            </a:r>
          </a:p>
        </p:txBody>
      </p:sp>
    </p:spTree>
    <p:extLst>
      <p:ext uri="{BB962C8B-B14F-4D97-AF65-F5344CB8AC3E}">
        <p14:creationId xmlns:p14="http://schemas.microsoft.com/office/powerpoint/2010/main" val="368727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79" y="228600"/>
            <a:ext cx="850797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1 -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02" y="784523"/>
            <a:ext cx="12106245" cy="706766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ce nombre ?</a:t>
            </a:r>
          </a:p>
          <a:p>
            <a:pPr rtl="0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890546" y="3342682"/>
            <a:ext cx="3631701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(5 x 100) + (3 x 1 000) + (8 x 10)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7894675" y="2105503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x 30 x 20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590752" y="3543268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1m 18c 20d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21 x 200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5382263" y="4543037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12 600 : 3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120872" y="3102935"/>
            <a:ext cx="20922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2m 18c 40d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7522247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 x 6 x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136598" y="2038534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15 200 : 4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0049597" y="456173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0,42 x 1 000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20872" y="4559912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205 x 2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0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8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29202-2646-35E1-8E11-10017BB4B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2</a:t>
            </a:r>
          </a:p>
        </p:txBody>
      </p:sp>
    </p:spTree>
    <p:extLst>
      <p:ext uri="{BB962C8B-B14F-4D97-AF65-F5344CB8AC3E}">
        <p14:creationId xmlns:p14="http://schemas.microsoft.com/office/powerpoint/2010/main" val="416678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2 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5"/>
            <a:ext cx="11337317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42.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2 additions pour atteindre le nombre cible.</a:t>
            </a:r>
          </a:p>
          <a:p>
            <a:pPr rtl="0"/>
            <a:r>
              <a:rPr lang="fr-FR" sz="2800" dirty="0"/>
              <a:t>b) Trouve 2 soustractions pour atteindre le nombre cible.</a:t>
            </a:r>
          </a:p>
          <a:p>
            <a:pPr rtl="0"/>
            <a:r>
              <a:rPr lang="fr-FR" sz="2800" dirty="0"/>
              <a:t>c) Trouve 2 multiplications pour atteindre ce nombre cible.</a:t>
            </a:r>
          </a:p>
          <a:p>
            <a:pPr rtl="0"/>
            <a:r>
              <a:rPr lang="fr-FR" sz="2800" dirty="0"/>
              <a:t>d) Trouve 2 divisions pour atteindre ce nombre cible.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63501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4B7FD-E32A-2229-1FE8-14DC8F8E4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3 </a:t>
            </a:r>
          </a:p>
        </p:txBody>
      </p:sp>
    </p:spTree>
    <p:extLst>
      <p:ext uri="{BB962C8B-B14F-4D97-AF65-F5344CB8AC3E}">
        <p14:creationId xmlns:p14="http://schemas.microsoft.com/office/powerpoint/2010/main" val="101579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671070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/>
              <p:nvPr/>
            </p:nvSpPr>
            <p:spPr>
              <a:xfrm>
                <a:off x="782341" y="3814346"/>
                <a:ext cx="4580326" cy="638678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53u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41" y="3814346"/>
                <a:ext cx="4580326" cy="6386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337738" y="1983422"/>
            <a:ext cx="515330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8 dixièmes 5 dizaines 3 unités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7555397" y="2740587"/>
                <a:ext cx="2884270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10 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+ 6u</a:t>
                </a: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97" y="2740587"/>
                <a:ext cx="2884270" cy="64774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6160699" y="4118131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5,385 x 10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462261" y="1014530"/>
            <a:ext cx="1070543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53, 85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3187205" y="5078681"/>
            <a:ext cx="2353954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3, 25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078813" y="5815611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107, 70 :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/>
              <p:nvPr/>
            </p:nvSpPr>
            <p:spPr>
              <a:xfrm>
                <a:off x="9363043" y="4492637"/>
                <a:ext cx="1342967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4 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043" y="4492637"/>
                <a:ext cx="1342967" cy="64774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1951666" y="2633237"/>
            <a:ext cx="4386072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6 unités 7 dixièmes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717203" y="1729547"/>
            <a:ext cx="4718834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10) + (3 x 1) + (8 x 0,1) + (5 x 0,01)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884504" y="1027161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6, 75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/>
              <p:nvPr/>
            </p:nvSpPr>
            <p:spPr>
              <a:xfrm>
                <a:off x="7401096" y="5586784"/>
                <a:ext cx="3436804" cy="646211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(6 x 1) + (7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) + 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096" y="5586784"/>
                <a:ext cx="3436804" cy="64621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497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759357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549" y="808712"/>
            <a:ext cx="11570775" cy="583683"/>
          </a:xfrm>
        </p:spPr>
        <p:txBody>
          <a:bodyPr rtlCol="0">
            <a:normAutofit fontScale="925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/>
              <p:nvPr/>
            </p:nvSpPr>
            <p:spPr>
              <a:xfrm>
                <a:off x="601945" y="3641085"/>
                <a:ext cx="4580326" cy="638678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53u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+</a:t>
                </a:r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1CD8A076-91D5-294A-660E-9E63A2FC0A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45" y="3641085"/>
                <a:ext cx="4580326" cy="63867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337738" y="1983422"/>
            <a:ext cx="515330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8 dixièmes 5 dizaines 3 unités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7518434" y="2736213"/>
                <a:ext cx="2884270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10 </m:t>
                        </m:r>
                      </m:den>
                    </m:f>
                  </m:oMath>
                </a14:m>
                <a:r>
                  <a:rPr kumimoji="0" lang="fr-FR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 </a:t>
                </a: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+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 + 6u</a:t>
                </a: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434" y="2736213"/>
                <a:ext cx="2884270" cy="64774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6429794" y="3878552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5,385 x 10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2406061" y="4842798"/>
            <a:ext cx="2353954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3, 25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757412" y="6049288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107, 70 :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/>
              <p:nvPr/>
            </p:nvSpPr>
            <p:spPr>
              <a:xfrm>
                <a:off x="9731220" y="4042111"/>
                <a:ext cx="1342967" cy="647740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4 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143B6607-7EF7-C6C5-8BF1-945E2064B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220" y="4042111"/>
                <a:ext cx="1342967" cy="64774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1049965" y="2764464"/>
            <a:ext cx="4386072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 centièmes 6 unités 7 dixièmes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717203" y="1729547"/>
            <a:ext cx="4718834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10) + (3 x 1) + (8 x 0,1) + (5 x 0,01)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/>
              <p:nvPr/>
            </p:nvSpPr>
            <p:spPr>
              <a:xfrm>
                <a:off x="7184320" y="5604068"/>
                <a:ext cx="3552497" cy="716381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(6 x 1) + (7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(5 x</a:t>
                </a:r>
                <a:r>
                  <a:rPr kumimoji="0" lang="fr-FR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9FD0163C-854E-7380-C5E9-A4931BFCE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320" y="5604068"/>
                <a:ext cx="3552497" cy="7163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BE7E9D1-2732-D783-62CB-4F2906E09B83}"/>
              </a:ext>
            </a:extLst>
          </p:cNvPr>
          <p:cNvSpPr/>
          <p:nvPr/>
        </p:nvSpPr>
        <p:spPr>
          <a:xfrm>
            <a:off x="6070574" y="4806598"/>
            <a:ext cx="1852099" cy="5064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26 : 4</a:t>
            </a:r>
          </a:p>
        </p:txBody>
      </p:sp>
    </p:spTree>
    <p:extLst>
      <p:ext uri="{BB962C8B-B14F-4D97-AF65-F5344CB8AC3E}">
        <p14:creationId xmlns:p14="http://schemas.microsoft.com/office/powerpoint/2010/main" val="44255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AEA32-0CC9-3C90-BBB5-CB7B19471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4</a:t>
            </a:r>
          </a:p>
        </p:txBody>
      </p:sp>
    </p:spTree>
    <p:extLst>
      <p:ext uri="{BB962C8B-B14F-4D97-AF65-F5344CB8AC3E}">
        <p14:creationId xmlns:p14="http://schemas.microsoft.com/office/powerpoint/2010/main" val="171633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4"/>
            <a:ext cx="11337317" cy="3656585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63.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2 multiplications pour atteindre ce nombre cible.</a:t>
            </a:r>
          </a:p>
          <a:p>
            <a:pPr rtl="0"/>
            <a:r>
              <a:rPr lang="fr-FR" sz="2800" dirty="0"/>
              <a:t>b) Trouve 2 divisions pour atteindre ce nombre cible. </a:t>
            </a:r>
          </a:p>
          <a:p>
            <a:pPr rtl="0"/>
            <a:r>
              <a:rPr lang="fr-FR" sz="2800" dirty="0"/>
              <a:t>c) Utilise 3 nombres et 2 opérations identiques pour atteindre le nombre cible.</a:t>
            </a:r>
          </a:p>
          <a:p>
            <a:pPr rtl="0"/>
            <a:r>
              <a:rPr lang="fr-FR" sz="2800" dirty="0"/>
              <a:t>d) Utilise 3 nombres et 2 opérations différentes pour atteindre le nombre cible.</a:t>
            </a:r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242800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5 </a:t>
            </a:r>
          </a:p>
        </p:txBody>
      </p:sp>
    </p:spTree>
    <p:extLst>
      <p:ext uri="{BB962C8B-B14F-4D97-AF65-F5344CB8AC3E}">
        <p14:creationId xmlns:p14="http://schemas.microsoft.com/office/powerpoint/2010/main" val="84880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783005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rgbClr val="00B050"/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1387741" y="2835978"/>
            <a:ext cx="470825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unités 16 dixièmes 8 centièmes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096000" y="2006021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 + 0,68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6184617" y="3331926"/>
                <a:ext cx="1759353" cy="80277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617" y="3331926"/>
                <a:ext cx="1759353" cy="8027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003268" y="3750817"/>
            <a:ext cx="1211182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6,5 : 2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711298" y="965243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Arial" panose="020B0604020202020204" pitchFamily="34" charset="0"/>
              </a:rPr>
              <a:t>8,68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8114274" y="3139475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dixièmes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/>
              <p:nvPr/>
            </p:nvSpPr>
            <p:spPr>
              <a:xfrm>
                <a:off x="1338561" y="5906603"/>
                <a:ext cx="1190148" cy="67895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561" y="5906603"/>
                <a:ext cx="1190148" cy="6789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029172" y="6030240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1,32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943938" y="4697921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6,75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/>
              <p:nvPr/>
            </p:nvSpPr>
            <p:spPr>
              <a:xfrm>
                <a:off x="1292698" y="1824398"/>
                <a:ext cx="4209397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dirty="0">
                    <a:solidFill>
                      <a:srgbClr val="000000"/>
                    </a:solidFill>
                    <a:latin typeface="Marianne" panose="02000000000000000000" pitchFamily="50" charset="0"/>
                  </a:rPr>
                  <a:t>(3 x 1u)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 +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98" y="1824398"/>
                <a:ext cx="4209397" cy="6684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/>
              <p:nvPr/>
            </p:nvSpPr>
            <p:spPr>
              <a:xfrm>
                <a:off x="7689278" y="4356573"/>
                <a:ext cx="4403654" cy="75654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(2 x 4)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8" y="4356573"/>
                <a:ext cx="4403654" cy="756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781841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1,5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3214450" y="5355655"/>
            <a:ext cx="1383981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0,25 x 6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C3F364-568E-E85F-A8E5-041D57A02F96}"/>
              </a:ext>
            </a:extLst>
          </p:cNvPr>
          <p:cNvSpPr/>
          <p:nvPr/>
        </p:nvSpPr>
        <p:spPr>
          <a:xfrm>
            <a:off x="10837888" y="965243"/>
            <a:ext cx="987425" cy="381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3, 25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/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868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/>
              <p:nvPr/>
            </p:nvSpPr>
            <p:spPr>
              <a:xfrm>
                <a:off x="6096000" y="5240806"/>
                <a:ext cx="1635720" cy="782750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3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40806"/>
                <a:ext cx="1635720" cy="78275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/>
              <p:nvPr/>
            </p:nvSpPr>
            <p:spPr>
              <a:xfrm>
                <a:off x="9067904" y="1860012"/>
                <a:ext cx="1769984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1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904" y="1860012"/>
                <a:ext cx="1769984" cy="6684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/>
              <p:nvPr/>
            </p:nvSpPr>
            <p:spPr>
              <a:xfrm>
                <a:off x="4182744" y="3604027"/>
                <a:ext cx="1075799" cy="647213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44" y="3604027"/>
                <a:ext cx="1075799" cy="64721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326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7667431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3 – CM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48" y="825907"/>
            <a:ext cx="10319957" cy="693093"/>
          </a:xfrm>
        </p:spPr>
        <p:txBody>
          <a:bodyPr rtlCol="0">
            <a:normAutofit lnSpcReduction="100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 ?</a:t>
            </a:r>
          </a:p>
          <a:p>
            <a:pPr rtl="0"/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51444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1387741" y="2835978"/>
            <a:ext cx="470825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 unités 16 dixièmes 8 centièmes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096000" y="2061376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 + 0,68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/>
              <p:nvPr/>
            </p:nvSpPr>
            <p:spPr>
              <a:xfrm>
                <a:off x="5972367" y="3341843"/>
                <a:ext cx="1759353" cy="80277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CC70278-4B3D-8647-DE34-51F2F85837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67" y="3341843"/>
                <a:ext cx="1759353" cy="80277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058919" y="3691786"/>
            <a:ext cx="1211182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6,5 :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8114274" y="3194830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 dixièmes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/>
              <p:nvPr/>
            </p:nvSpPr>
            <p:spPr>
              <a:xfrm>
                <a:off x="1292864" y="6012363"/>
                <a:ext cx="1190148" cy="67895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41E46814-8C69-3E98-2C51-55BDBBF07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864" y="6012363"/>
                <a:ext cx="1190148" cy="6789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029172" y="6085595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1,32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2977426" y="4507828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 – 6,75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/>
              <p:nvPr/>
            </p:nvSpPr>
            <p:spPr>
              <a:xfrm>
                <a:off x="7394023" y="4195834"/>
                <a:ext cx="4209397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dirty="0">
                    <a:solidFill>
                      <a:srgbClr val="000000"/>
                    </a:solidFill>
                    <a:latin typeface="Marianne" panose="02000000000000000000" pitchFamily="50" charset="0"/>
                  </a:rPr>
                  <a:t>(3 x 1u)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 + </a:t>
                </a:r>
                <a:r>
                  <a:rPr kumimoji="0" lang="fr-FR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(5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fr-FR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2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EE32812B-3067-0CFF-4C5D-55594E859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023" y="4195834"/>
                <a:ext cx="4209397" cy="6684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/>
              <p:nvPr/>
            </p:nvSpPr>
            <p:spPr>
              <a:xfrm>
                <a:off x="683548" y="1621579"/>
                <a:ext cx="4403654" cy="756544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(2 x 4)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 + (2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48D347D6-C950-A26D-1D93-7B6A7D3C5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48" y="1621579"/>
                <a:ext cx="4403654" cy="756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3490753" y="5876777"/>
            <a:ext cx="1383981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0,25 x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/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868</m:t>
                          </m:r>
                        </m:num>
                        <m:den>
                          <m:r>
                            <a:rPr kumimoji="0" lang="fr-F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146A959D-02FF-C012-411E-171C2FE14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05" y="3495980"/>
                <a:ext cx="890836" cy="744302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/>
              <p:nvPr/>
            </p:nvSpPr>
            <p:spPr>
              <a:xfrm>
                <a:off x="6096000" y="5296161"/>
                <a:ext cx="1635720" cy="782750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3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68A4435F-CB56-C9E7-CD18-2C6C677696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96161"/>
                <a:ext cx="1635720" cy="78275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/>
              <p:nvPr/>
            </p:nvSpPr>
            <p:spPr>
              <a:xfrm>
                <a:off x="9067904" y="1915367"/>
                <a:ext cx="1769984" cy="668427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rianne" panose="02000000000000000000" pitchFamily="50" charset="0"/>
                    <a:ea typeface="+mn-ea"/>
                    <a:cs typeface="+mn-cs"/>
                  </a:rPr>
                  <a:t>1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fr-FR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D3A7179-79A9-BA63-4DC4-1C626C3087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904" y="1915367"/>
                <a:ext cx="1769984" cy="66842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/>
              <p:nvPr/>
            </p:nvSpPr>
            <p:spPr>
              <a:xfrm>
                <a:off x="4182744" y="3655879"/>
                <a:ext cx="1075799" cy="647213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kumimoji="0" lang="fr-F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arianne" panose="02000000000000000000" pitchFamily="50" charset="0"/>
                </a:endParaRPr>
              </a:p>
            </p:txBody>
          </p:sp>
        </mc:Choice>
        <mc:Fallback xmlns=""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0FFA647C-448D-AA05-1E7E-D344585B3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744" y="3655879"/>
                <a:ext cx="1075799" cy="647213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78B5FE0-B90A-2412-35F6-8295A1712063}"/>
                  </a:ext>
                </a:extLst>
              </p:cNvPr>
              <p:cNvSpPr/>
              <p:nvPr/>
            </p:nvSpPr>
            <p:spPr>
              <a:xfrm>
                <a:off x="1127210" y="4815965"/>
                <a:ext cx="1521456" cy="717435"/>
              </a:xfrm>
              <a:prstGeom prst="roundRect">
                <a:avLst/>
              </a:prstGeom>
              <a:solidFill>
                <a:srgbClr val="C0C0C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Marianne" panose="02000000000000000000" pitchFamily="50" charset="0"/>
                  </a:rPr>
                  <a:t>3</a:t>
                </a:r>
                <a:r>
                  <a:rPr lang="fr-FR" dirty="0">
                    <a:solidFill>
                      <a:schemeClr val="tx1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878B5FE0-B90A-2412-35F6-8295A1712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210" y="4815965"/>
                <a:ext cx="1521456" cy="7174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476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6 </a:t>
            </a:r>
          </a:p>
        </p:txBody>
      </p:sp>
    </p:spTree>
    <p:extLst>
      <p:ext uri="{BB962C8B-B14F-4D97-AF65-F5344CB8AC3E}">
        <p14:creationId xmlns:p14="http://schemas.microsoft.com/office/powerpoint/2010/main" val="3127383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4"/>
            <a:ext cx="11337317" cy="397189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48.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Trouve 4 multiplications pour atteindre ce nombre cible.</a:t>
            </a:r>
          </a:p>
          <a:p>
            <a:pPr rtl="0"/>
            <a:r>
              <a:rPr lang="fr-FR" sz="2800" dirty="0"/>
              <a:t>b) Trouve 1 division pour atteindre ce nombre cible. </a:t>
            </a:r>
          </a:p>
          <a:p>
            <a:pPr rtl="0"/>
            <a:r>
              <a:rPr lang="fr-FR" sz="2800" dirty="0"/>
              <a:t>c) Utilise 3 nombres et une multiplication et une addition pour atteindre le nombre cible.</a:t>
            </a:r>
          </a:p>
          <a:p>
            <a:pPr rtl="0"/>
            <a:r>
              <a:rPr lang="fr-FR" sz="2800" dirty="0"/>
              <a:t>d) Utilise 3 nombres et une multiplication et une soustraction pour atteindre le nombre cible.</a:t>
            </a:r>
          </a:p>
          <a:p>
            <a:r>
              <a:rPr lang="fr-FR" sz="2800" dirty="0"/>
              <a:t>d) Utilise 3 nombres et 2 multiplications pour atteindre le nombre cible.</a:t>
            </a:r>
          </a:p>
          <a:p>
            <a:pPr rtl="0"/>
            <a:endParaRPr lang="fr-FR" sz="2800" dirty="0"/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171705071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5_TF78438558_Win32" id="{3A360CBA-99A0-49ED-B63F-2D1627BB2518}" vid="{56FFFEFC-6F1D-4078-81C7-9B5A182BBA3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documentManagement/types"/>
    <ds:schemaRef ds:uri="16c05727-aa75-4e4a-9b5f-8a80a1165891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sharepoint/v3"/>
    <ds:schemaRef ds:uri="http://purl.org/dc/elements/1.1/"/>
    <ds:schemaRef ds:uri="http://schemas.microsoft.com/office/2006/metadata/properties"/>
    <ds:schemaRef ds:uri="230e9df3-be65-4c73-a93b-d1236ebd677e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{C6FF37CA-5C3E-4BDE-AFCC-42CDE3D274A5}TF8a9b5915-b8c7-461e-8cdd-693d48b5e32310e906f8_win32-220c37ecc522</Template>
  <TotalTime>762</TotalTime>
  <Words>859</Words>
  <Application>Microsoft Office PowerPoint</Application>
  <PresentationFormat>Grand écran</PresentationFormat>
  <Paragraphs>137</Paragraphs>
  <Slides>16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Cambria Math</vt:lpstr>
      <vt:lpstr>Marianne</vt:lpstr>
      <vt:lpstr>Sabon Next LT</vt:lpstr>
      <vt:lpstr>Personnalisé</vt:lpstr>
      <vt:lpstr>Semaine des maths 2026 « les égalités » CYCLE 3</vt:lpstr>
      <vt:lpstr>Jour 1 </vt:lpstr>
      <vt:lpstr>Jour 1 - Cycle 3 – CM</vt:lpstr>
      <vt:lpstr>Jour 1 - Cycle 3 – CM</vt:lpstr>
      <vt:lpstr>Jour 2</vt:lpstr>
      <vt:lpstr>Jour 2 Cycle 3 </vt:lpstr>
      <vt:lpstr>Jour 3 </vt:lpstr>
      <vt:lpstr>Jour 3 - Cycle 3 – CM</vt:lpstr>
      <vt:lpstr>Jour 3 - Cycle 3 – CM</vt:lpstr>
      <vt:lpstr>Jour 4</vt:lpstr>
      <vt:lpstr>Jour 4 Cycle 3 </vt:lpstr>
      <vt:lpstr>Jour 5 </vt:lpstr>
      <vt:lpstr>Jour 5 - Cycle 3 – CM</vt:lpstr>
      <vt:lpstr>Jour 5 - Cycle 3 – CM</vt:lpstr>
      <vt:lpstr>Jour 6 </vt:lpstr>
      <vt:lpstr>Jour 4 Cycle 3 </vt:lpstr>
    </vt:vector>
  </TitlesOfParts>
  <Company>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Julie Balmisse</dc:creator>
  <cp:lastModifiedBy>Loic Leyrolle</cp:lastModifiedBy>
  <cp:revision>36</cp:revision>
  <cp:lastPrinted>2026-03-12T15:40:12Z</cp:lastPrinted>
  <dcterms:created xsi:type="dcterms:W3CDTF">2026-03-06T10:57:44Z</dcterms:created>
  <dcterms:modified xsi:type="dcterms:W3CDTF">2026-03-12T15:46:10Z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