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A7DA"/>
    <a:srgbClr val="9FC76E"/>
    <a:srgbClr val="D04742"/>
    <a:srgbClr val="EB9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3" autoAdjust="0"/>
    <p:restoredTop sz="96197"/>
  </p:normalViewPr>
  <p:slideViewPr>
    <p:cSldViewPr snapToGrid="0">
      <p:cViewPr varScale="1">
        <p:scale>
          <a:sx n="45" d="100"/>
          <a:sy n="45" d="100"/>
        </p:scale>
        <p:origin x="3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CA354-34B9-45B4-A140-EBDC0601E3EC}" type="datetimeFigureOut">
              <a:rPr lang="fr-FR" smtClean="0"/>
              <a:t>15/10/2021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713C86-961B-4AF0-AA11-EBBC819A57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9920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713C86-961B-4AF0-AA11-EBBC819A578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7924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0A08-4FCD-4BC1-A2D6-7F0C8CA49CC7}" type="datetime1">
              <a:rPr lang="fr-FR" smtClean="0"/>
              <a:t>15/10/2021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USEP et UNSS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925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F7872-4815-4B26-B626-3A336A955370}" type="datetime1">
              <a:rPr lang="fr-FR" smtClean="0"/>
              <a:t>15/10/2021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USEP et UNSS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013BF-C868-4202-8142-81E9E41697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812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35093-4B59-49A4-BC9D-92738D9F9CEC}" type="datetime1">
              <a:rPr lang="fr-FR" smtClean="0"/>
              <a:t>15/10/2021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USEP et UNSS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013BF-C868-4202-8142-81E9E41697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333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AAADB-EF66-4FEB-8E7C-C9A084413BC8}" type="datetime1">
              <a:rPr lang="fr-FR" smtClean="0"/>
              <a:t>15/10/2021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USEP et UNSS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013BF-C868-4202-8142-81E9E41697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564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CB703-D75A-4828-A66A-64A425C796E5}" type="datetime1">
              <a:rPr lang="fr-FR" smtClean="0"/>
              <a:t>15/10/2021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USEP et UNSS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013BF-C868-4202-8142-81E9E41697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040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05E3D-62F4-4A79-8ACE-9018065AD6CB}" type="datetime1">
              <a:rPr lang="fr-FR" smtClean="0"/>
              <a:t>15/10/2021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USEP et UNSS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013BF-C868-4202-8142-81E9E41697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3251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BFC47-E5DD-4AC1-B9F7-19E0F28D9C90}" type="datetime1">
              <a:rPr lang="fr-FR" smtClean="0"/>
              <a:t>15/10/2021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USEP et UNSS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013BF-C868-4202-8142-81E9E41697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9304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9BD0F-FE01-416E-A988-9FD3315D7777}" type="datetime1">
              <a:rPr lang="fr-FR" smtClean="0"/>
              <a:t>15/10/2021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USEP et UNSS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013BF-C868-4202-8142-81E9E41697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824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10DC-BF28-488B-99F2-9D725E98596E}" type="datetime1">
              <a:rPr lang="fr-FR" smtClean="0"/>
              <a:t>15/10/2021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USEP et UNSS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013BF-C868-4202-8142-81E9E41697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258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5408-62FC-47AE-850C-26A3FFDA4E95}" type="datetime1">
              <a:rPr lang="fr-FR" smtClean="0"/>
              <a:t>15/10/2021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USEP et UNSS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013BF-C868-4202-8142-81E9E41697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8474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BB1F-F3DB-44AD-8DAA-028933A6D3FC}" type="datetime1">
              <a:rPr lang="fr-FR" smtClean="0"/>
              <a:t>15/10/2021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USEP et UNSS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013BF-C868-4202-8142-81E9E41697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267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FF358-0812-40DD-85CF-3D41F8CACEA9}" type="datetime1">
              <a:rPr lang="fr-FR" smtClean="0"/>
              <a:t>15/10/2021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USEP et UNSS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013BF-C868-4202-8142-81E9E416977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878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ttps://www.demarches-simplifiees.fr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../2020-2021/G2024%20cahier%20des%20charges%2020.09.2020.pdf" TargetMode="External"/><Relationship Id="rId4" Type="http://schemas.openxmlformats.org/officeDocument/2006/relationships/hyperlink" Target="../2020-2021/DS_tuto_usager_VF2.pdf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usep-ufolep@fal15.org" TargetMode="External"/><Relationship Id="rId2" Type="http://schemas.openxmlformats.org/officeDocument/2006/relationships/hyperlink" Target="mailto:delphine.coulon@ac-clermont.fr" TargetMode="Externa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9FAFE1B9-2B61-48DF-A871-9F185437DED1}"/>
              </a:ext>
            </a:extLst>
          </p:cNvPr>
          <p:cNvSpPr txBox="1">
            <a:spLocks/>
          </p:cNvSpPr>
          <p:nvPr/>
        </p:nvSpPr>
        <p:spPr>
          <a:xfrm>
            <a:off x="1839278" y="1130391"/>
            <a:ext cx="8513445" cy="2337819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>
            <a:lvl1pPr marL="0">
              <a:defRPr sz="5400" b="0" i="0">
                <a:solidFill>
                  <a:srgbClr val="FFC000"/>
                </a:solidFill>
                <a:latin typeface="Arial Black"/>
                <a:ea typeface="+mn-ea"/>
                <a:cs typeface="Arial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14120" marR="1205230" lvl="0" indent="1270" algn="ctr" defTabSz="914400" eaLnBrk="1" fontAlgn="auto" latinLnBrk="0" hangingPunct="1">
              <a:lnSpc>
                <a:spcPts val="5840"/>
              </a:lnSpc>
              <a:spcBef>
                <a:spcPts val="8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4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Black"/>
                <a:ea typeface="+mn-ea"/>
              </a:rPr>
              <a:t>LABEL</a:t>
            </a:r>
            <a:r>
              <a:rPr kumimoji="0" lang="fr-FR" sz="5400" b="0" i="0" u="none" strike="noStrike" kern="0" cap="none" spc="-2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Black"/>
                <a:ea typeface="+mn-ea"/>
              </a:rPr>
              <a:t>L</a:t>
            </a:r>
            <a:r>
              <a:rPr kumimoji="0" lang="fr-FR" sz="5400" b="0" i="0" u="none" strike="noStrike" kern="0" cap="none" spc="-5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Black"/>
                <a:ea typeface="+mn-ea"/>
              </a:rPr>
              <a:t>IS</a:t>
            </a:r>
            <a:r>
              <a:rPr kumimoji="0" lang="fr-FR" sz="5400" b="0" i="0" u="none" strike="noStrike" kern="0" cap="none" spc="-385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Black"/>
                <a:ea typeface="+mn-ea"/>
              </a:rPr>
              <a:t>A</a:t>
            </a:r>
            <a:r>
              <a:rPr kumimoji="0" lang="fr-FR" sz="5400" b="0" i="0" u="none" strike="noStrike" kern="0" cap="none" spc="-5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Black"/>
                <a:ea typeface="+mn-ea"/>
              </a:rPr>
              <a:t>TION</a:t>
            </a:r>
            <a:endParaRPr kumimoji="0" lang="fr-FR" sz="5400" b="0" i="0" u="none" strike="noStrike" kern="0" cap="none" spc="-5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 Black"/>
              <a:ea typeface="+mn-ea"/>
            </a:endParaRPr>
          </a:p>
          <a:p>
            <a:pPr marL="0" marR="0" lvl="0" indent="0" algn="ctr" defTabSz="914400" eaLnBrk="1" fontAlgn="auto" latinLnBrk="0" hangingPunct="1">
              <a:lnSpc>
                <a:spcPts val="57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400" b="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Black"/>
                <a:ea typeface="+mn-ea"/>
              </a:rPr>
              <a:t>«</a:t>
            </a:r>
            <a:r>
              <a:rPr kumimoji="0" lang="fr-FR" sz="5400" b="0" i="0" u="none" strike="noStrike" kern="0" cap="none" spc="-4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Black"/>
                <a:ea typeface="+mn-ea"/>
              </a:rPr>
              <a:t> GÉNÉRATION</a:t>
            </a:r>
            <a:r>
              <a:rPr kumimoji="0" lang="fr-FR" sz="5400" b="0" i="0" u="none" strike="noStrike" kern="0" cap="none" spc="-35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Black"/>
                <a:ea typeface="+mn-ea"/>
              </a:rPr>
              <a:t> </a:t>
            </a:r>
            <a:r>
              <a:rPr kumimoji="0" lang="fr-FR" sz="5400" b="0" i="0" u="none" strike="noStrike" kern="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Black"/>
                <a:ea typeface="+mn-ea"/>
              </a:rPr>
              <a:t>2024</a:t>
            </a:r>
            <a:r>
              <a:rPr kumimoji="0" lang="fr-FR" sz="5400" b="0" i="0" u="none" strike="noStrike" kern="0" cap="none" spc="-15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Black"/>
                <a:ea typeface="+mn-ea"/>
              </a:rPr>
              <a:t> </a:t>
            </a:r>
            <a:r>
              <a:rPr kumimoji="0" lang="fr-FR" sz="5400" b="0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 Black"/>
                <a:ea typeface="+mn-ea"/>
              </a:rPr>
              <a:t>»</a:t>
            </a:r>
          </a:p>
          <a:p>
            <a:pPr marL="0" marR="0" lvl="0" indent="0" algn="ctr" defTabSz="914400" eaLnBrk="1" fontAlgn="auto" latinLnBrk="0" hangingPunct="1">
              <a:lnSpc>
                <a:spcPts val="57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 smtClean="0"/>
              <a:t>USEP</a:t>
            </a:r>
            <a:endParaRPr kumimoji="0" lang="fr-FR" sz="5400" b="0" i="0" u="none" strike="noStrike" kern="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 Black"/>
              <a:ea typeface="+mn-ea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FB1C3BAE-BDA9-4872-BF4A-96637CEA4FFE}"/>
              </a:ext>
            </a:extLst>
          </p:cNvPr>
          <p:cNvSpPr txBox="1"/>
          <p:nvPr/>
        </p:nvSpPr>
        <p:spPr>
          <a:xfrm>
            <a:off x="2427605" y="3463381"/>
            <a:ext cx="7336790" cy="1123384"/>
          </a:xfrm>
          <a:prstGeom prst="rect">
            <a:avLst/>
          </a:prstGeom>
        </p:spPr>
        <p:txBody>
          <a:bodyPr vert="horz" wrap="square" lIns="0" tIns="1473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60"/>
              </a:spcBef>
            </a:pPr>
            <a:r>
              <a:rPr lang="fr-FR" sz="1500" dirty="0">
                <a:latin typeface="Arial"/>
                <a:cs typeface="Arial"/>
              </a:rPr>
              <a:t>Dépôt</a:t>
            </a:r>
            <a:r>
              <a:rPr lang="fr-FR" sz="1500" spc="-10" dirty="0">
                <a:latin typeface="Arial"/>
                <a:cs typeface="Arial"/>
              </a:rPr>
              <a:t> </a:t>
            </a:r>
            <a:r>
              <a:rPr lang="fr-FR" sz="1500" spc="-5" dirty="0">
                <a:latin typeface="Arial"/>
                <a:cs typeface="Arial"/>
              </a:rPr>
              <a:t>de</a:t>
            </a:r>
            <a:r>
              <a:rPr lang="fr-FR" sz="1500" spc="-10" dirty="0">
                <a:latin typeface="Arial"/>
                <a:cs typeface="Arial"/>
              </a:rPr>
              <a:t> </a:t>
            </a:r>
            <a:r>
              <a:rPr lang="fr-FR" sz="1500" dirty="0">
                <a:latin typeface="Arial"/>
                <a:cs typeface="Arial"/>
              </a:rPr>
              <a:t>la</a:t>
            </a:r>
            <a:r>
              <a:rPr lang="fr-FR" sz="1500" spc="10" dirty="0">
                <a:latin typeface="Arial"/>
                <a:cs typeface="Arial"/>
              </a:rPr>
              <a:t> </a:t>
            </a:r>
            <a:r>
              <a:rPr lang="fr-FR" sz="1500" dirty="0">
                <a:latin typeface="Arial"/>
                <a:cs typeface="Arial"/>
              </a:rPr>
              <a:t>candidature</a:t>
            </a:r>
            <a:r>
              <a:rPr lang="fr-FR" sz="1500" spc="-50" dirty="0">
                <a:latin typeface="Arial"/>
                <a:cs typeface="Arial"/>
              </a:rPr>
              <a:t> </a:t>
            </a:r>
            <a:r>
              <a:rPr lang="fr-FR" sz="1500" spc="-5" dirty="0">
                <a:latin typeface="Arial"/>
                <a:cs typeface="Arial"/>
              </a:rPr>
              <a:t>via</a:t>
            </a:r>
            <a:r>
              <a:rPr lang="fr-FR" sz="1500" spc="10" dirty="0">
                <a:latin typeface="Arial"/>
                <a:cs typeface="Arial"/>
              </a:rPr>
              <a:t> </a:t>
            </a:r>
            <a:r>
              <a:rPr lang="fr-FR" sz="1500" dirty="0">
                <a:latin typeface="Arial"/>
                <a:cs typeface="Arial"/>
              </a:rPr>
              <a:t>la</a:t>
            </a:r>
            <a:r>
              <a:rPr lang="fr-FR" sz="1500" spc="5" dirty="0">
                <a:latin typeface="Arial"/>
                <a:cs typeface="Arial"/>
              </a:rPr>
              <a:t> plateforme</a:t>
            </a:r>
            <a:r>
              <a:rPr lang="fr-FR" sz="1500" spc="-45" dirty="0">
                <a:latin typeface="Arial"/>
                <a:cs typeface="Arial"/>
              </a:rPr>
              <a:t> "</a:t>
            </a:r>
            <a:r>
              <a:rPr lang="fr-FR" sz="1500" dirty="0">
                <a:latin typeface="Arial"/>
                <a:cs typeface="Arial"/>
                <a:hlinkClick r:id="rId3"/>
              </a:rPr>
              <a:t>demarches-simplifiees.fr</a:t>
            </a:r>
            <a:r>
              <a:rPr lang="fr-FR" sz="1500" spc="-60" dirty="0" smtClean="0">
                <a:latin typeface="Arial"/>
                <a:cs typeface="Arial"/>
              </a:rPr>
              <a:t>"</a:t>
            </a:r>
            <a:r>
              <a:rPr lang="fr-FR" sz="1500" spc="-5" dirty="0" smtClean="0">
                <a:latin typeface="Arial"/>
                <a:cs typeface="Arial"/>
              </a:rPr>
              <a:t>.</a:t>
            </a:r>
            <a:endParaRPr lang="fr-FR" sz="1500" dirty="0">
              <a:latin typeface="Arial"/>
              <a:cs typeface="Arial"/>
            </a:endParaRPr>
          </a:p>
          <a:p>
            <a:pPr marR="51435" algn="ctr">
              <a:lnSpc>
                <a:spcPct val="100000"/>
              </a:lnSpc>
              <a:spcBef>
                <a:spcPts val="1060"/>
              </a:spcBef>
            </a:pPr>
            <a:r>
              <a:rPr lang="fr-FR"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 action="ppaction://hlinkfile"/>
              </a:rPr>
              <a:t>Dépôt</a:t>
            </a:r>
            <a:r>
              <a:rPr lang="fr-FR" sz="1500" u="sng" spc="-1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 action="ppaction://hlinkfile"/>
              </a:rPr>
              <a:t> </a:t>
            </a:r>
            <a:r>
              <a:rPr lang="fr-FR" sz="15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 action="ppaction://hlinkfile"/>
              </a:rPr>
              <a:t>de</a:t>
            </a:r>
            <a:r>
              <a:rPr lang="fr-FR"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 action="ppaction://hlinkfile"/>
              </a:rPr>
              <a:t> candidature</a:t>
            </a:r>
            <a:r>
              <a:rPr lang="fr-FR" sz="1500" u="sng" spc="-5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 action="ppaction://hlinkfile"/>
              </a:rPr>
              <a:t> </a:t>
            </a:r>
            <a:r>
              <a:rPr lang="fr-FR"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 action="ppaction://hlinkfile"/>
              </a:rPr>
              <a:t>et </a:t>
            </a:r>
            <a:r>
              <a:rPr lang="fr-FR" sz="15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4" action="ppaction://hlinkfile"/>
              </a:rPr>
              <a:t>renouvellement</a:t>
            </a:r>
            <a:endParaRPr lang="fr-FR" sz="1500" dirty="0">
              <a:latin typeface="Arial"/>
              <a:cs typeface="Arial"/>
            </a:endParaRPr>
          </a:p>
          <a:p>
            <a:pPr marR="51435" algn="ctr">
              <a:spcBef>
                <a:spcPts val="1060"/>
              </a:spcBef>
            </a:pPr>
            <a:r>
              <a:rPr lang="fr-FR" sz="15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5" action="ppaction://hlinkfile"/>
              </a:rPr>
              <a:t>Le cahier des </a:t>
            </a:r>
            <a:r>
              <a:rPr lang="fr-FR" sz="1500" u="sng" dirty="0" smtClean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5" action="ppaction://hlinkfile"/>
              </a:rPr>
              <a:t>charges</a:t>
            </a:r>
            <a:endParaRPr lang="fr-FR" sz="1500" u="sng" dirty="0">
              <a:solidFill>
                <a:srgbClr val="0462C1"/>
              </a:solidFill>
              <a:uFill>
                <a:solidFill>
                  <a:srgbClr val="0462C1"/>
                </a:solidFill>
              </a:uFill>
              <a:latin typeface="Arial"/>
              <a:cs typeface="Arial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5033" y="5050457"/>
            <a:ext cx="1604021" cy="162560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8975" y="242332"/>
            <a:ext cx="2822029" cy="1065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94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ject 2">
            <a:extLst>
              <a:ext uri="{FF2B5EF4-FFF2-40B4-BE49-F238E27FC236}">
                <a16:creationId xmlns:a16="http://schemas.microsoft.com/office/drawing/2014/main" id="{C00B65B5-F40D-4350-AC27-911C0B4F4A7F}"/>
              </a:ext>
            </a:extLst>
          </p:cNvPr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14196" y="439947"/>
            <a:ext cx="10040620" cy="6006046"/>
          </a:xfrm>
          <a:prstGeom prst="rect">
            <a:avLst/>
          </a:prstGeom>
        </p:spPr>
      </p:pic>
      <p:sp>
        <p:nvSpPr>
          <p:cNvPr id="11" name="object 3">
            <a:extLst>
              <a:ext uri="{FF2B5EF4-FFF2-40B4-BE49-F238E27FC236}">
                <a16:creationId xmlns:a16="http://schemas.microsoft.com/office/drawing/2014/main" id="{0093D607-0190-4833-B87D-A236A910018A}"/>
              </a:ext>
            </a:extLst>
          </p:cNvPr>
          <p:cNvSpPr txBox="1"/>
          <p:nvPr/>
        </p:nvSpPr>
        <p:spPr>
          <a:xfrm>
            <a:off x="2202854" y="1992423"/>
            <a:ext cx="8863304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i="1" u="sng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Sélectionnez</a:t>
            </a:r>
            <a:r>
              <a:rPr sz="1400" i="1" u="sng" spc="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vos </a:t>
            </a:r>
            <a:r>
              <a:rPr sz="1400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choix</a:t>
            </a:r>
            <a:r>
              <a:rPr sz="1400" i="1" u="sng" spc="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dans</a:t>
            </a:r>
            <a:r>
              <a:rPr sz="1400" i="1" u="sng" spc="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i="1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le</a:t>
            </a:r>
            <a:r>
              <a:rPr sz="1400" i="1" u="sng" spc="-1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menu</a:t>
            </a:r>
            <a:r>
              <a:rPr sz="1400" i="1" u="sng" spc="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 </a:t>
            </a:r>
            <a:r>
              <a:rPr sz="1400" i="1" u="sng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cs typeface="Calibri"/>
              </a:rPr>
              <a:t>déroulant</a:t>
            </a:r>
            <a:r>
              <a:rPr sz="1400" i="1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10" dirty="0">
                <a:solidFill>
                  <a:srgbClr val="FF0000"/>
                </a:solidFill>
                <a:latin typeface="Calibri"/>
                <a:cs typeface="Calibri"/>
              </a:rPr>
              <a:t>(l’EPS</a:t>
            </a:r>
            <a:r>
              <a:rPr sz="1400" i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;</a:t>
            </a:r>
            <a:r>
              <a:rPr sz="1400" i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0000"/>
                </a:solidFill>
                <a:latin typeface="Calibri"/>
                <a:cs typeface="Calibri"/>
              </a:rPr>
              <a:t>les</a:t>
            </a:r>
            <a:r>
              <a:rPr sz="1400" i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0000"/>
                </a:solidFill>
                <a:latin typeface="Calibri"/>
                <a:cs typeface="Calibri"/>
              </a:rPr>
              <a:t>autres</a:t>
            </a:r>
            <a:r>
              <a:rPr sz="1400" i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10" dirty="0">
                <a:solidFill>
                  <a:srgbClr val="FF0000"/>
                </a:solidFill>
                <a:latin typeface="Calibri"/>
                <a:cs typeface="Calibri"/>
              </a:rPr>
              <a:t>disciplines</a:t>
            </a:r>
            <a:r>
              <a:rPr sz="1400" i="1" spc="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15" dirty="0">
                <a:solidFill>
                  <a:srgbClr val="FF0000"/>
                </a:solidFill>
                <a:latin typeface="Calibri"/>
                <a:cs typeface="Calibri"/>
              </a:rPr>
              <a:t>d’enseignement</a:t>
            </a:r>
            <a:r>
              <a:rPr sz="1400" i="1" spc="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0000"/>
                </a:solidFill>
                <a:latin typeface="Calibri"/>
                <a:cs typeface="Calibri"/>
              </a:rPr>
              <a:t>général</a:t>
            </a:r>
            <a:r>
              <a:rPr sz="1400" i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le</a:t>
            </a:r>
            <a:r>
              <a:rPr sz="1400" i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0000"/>
                </a:solidFill>
                <a:latin typeface="Calibri"/>
                <a:cs typeface="Calibri"/>
              </a:rPr>
              <a:t>sport</a:t>
            </a:r>
            <a:r>
              <a:rPr sz="1400" i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10" dirty="0">
                <a:solidFill>
                  <a:srgbClr val="FF0000"/>
                </a:solidFill>
                <a:latin typeface="Calibri"/>
                <a:cs typeface="Calibri"/>
              </a:rPr>
              <a:t>scolaire</a:t>
            </a:r>
            <a:r>
              <a:rPr sz="1400" i="1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; </a:t>
            </a:r>
            <a:r>
              <a:rPr sz="1400" i="1" spc="-3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0000"/>
                </a:solidFill>
                <a:latin typeface="Calibri"/>
                <a:cs typeface="Calibri"/>
              </a:rPr>
              <a:t>les</a:t>
            </a:r>
            <a:r>
              <a:rPr sz="1400" i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10" dirty="0">
                <a:solidFill>
                  <a:srgbClr val="FF0000"/>
                </a:solidFill>
                <a:latin typeface="Calibri"/>
                <a:cs typeface="Calibri"/>
              </a:rPr>
              <a:t>valeurs</a:t>
            </a:r>
            <a:r>
              <a:rPr sz="1400" i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10" dirty="0">
                <a:solidFill>
                  <a:srgbClr val="FF0000"/>
                </a:solidFill>
                <a:latin typeface="Calibri"/>
                <a:cs typeface="Calibri"/>
              </a:rPr>
              <a:t>portées</a:t>
            </a:r>
            <a:r>
              <a:rPr sz="1400" i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0000"/>
                </a:solidFill>
                <a:latin typeface="Calibri"/>
                <a:cs typeface="Calibri"/>
              </a:rPr>
              <a:t>par</a:t>
            </a:r>
            <a:r>
              <a:rPr sz="1400" i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le</a:t>
            </a:r>
            <a:r>
              <a:rPr sz="1400" i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0000"/>
                </a:solidFill>
                <a:latin typeface="Calibri"/>
                <a:cs typeface="Calibri"/>
              </a:rPr>
              <a:t>sport</a:t>
            </a:r>
            <a:r>
              <a:rPr sz="1400" i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;</a:t>
            </a:r>
            <a:r>
              <a:rPr sz="1400" i="1" spc="-15" dirty="0">
                <a:solidFill>
                  <a:srgbClr val="FF0000"/>
                </a:solidFill>
                <a:latin typeface="Calibri"/>
                <a:cs typeface="Calibri"/>
              </a:rPr>
              <a:t> l’éducation</a:t>
            </a:r>
            <a:r>
              <a:rPr sz="1400" i="1" spc="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10" dirty="0">
                <a:solidFill>
                  <a:srgbClr val="FF0000"/>
                </a:solidFill>
                <a:latin typeface="Calibri"/>
                <a:cs typeface="Calibri"/>
              </a:rPr>
              <a:t>artistique</a:t>
            </a:r>
            <a:r>
              <a:rPr sz="1400" i="1" spc="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0000"/>
                </a:solidFill>
                <a:latin typeface="Calibri"/>
                <a:cs typeface="Calibri"/>
              </a:rPr>
              <a:t>et culturelle</a:t>
            </a:r>
            <a:r>
              <a:rPr sz="1400" i="1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;</a:t>
            </a:r>
            <a:r>
              <a:rPr sz="1400" i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le</a:t>
            </a:r>
            <a:r>
              <a:rPr sz="1400" i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10" dirty="0">
                <a:solidFill>
                  <a:srgbClr val="FF0000"/>
                </a:solidFill>
                <a:latin typeface="Calibri"/>
                <a:cs typeface="Calibri"/>
              </a:rPr>
              <a:t>parcours</a:t>
            </a:r>
            <a:r>
              <a:rPr sz="1400" i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0000"/>
                </a:solidFill>
                <a:latin typeface="Calibri"/>
                <a:cs typeface="Calibri"/>
              </a:rPr>
              <a:t>éducatif</a:t>
            </a:r>
            <a:r>
              <a:rPr sz="1400" i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1400" i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15" dirty="0">
                <a:solidFill>
                  <a:srgbClr val="FF0000"/>
                </a:solidFill>
                <a:latin typeface="Calibri"/>
                <a:cs typeface="Calibri"/>
              </a:rPr>
              <a:t>santé</a:t>
            </a:r>
            <a:r>
              <a:rPr sz="1400" i="1" spc="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;</a:t>
            </a:r>
            <a:r>
              <a:rPr sz="1400" i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0000"/>
                </a:solidFill>
                <a:latin typeface="Calibri"/>
                <a:cs typeface="Calibri"/>
              </a:rPr>
              <a:t>les</a:t>
            </a:r>
            <a:r>
              <a:rPr sz="1400" i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0000"/>
                </a:solidFill>
                <a:latin typeface="Calibri"/>
                <a:cs typeface="Calibri"/>
              </a:rPr>
              <a:t>projets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10" dirty="0">
                <a:solidFill>
                  <a:srgbClr val="FF0000"/>
                </a:solidFill>
                <a:latin typeface="Calibri"/>
                <a:cs typeface="Calibri"/>
              </a:rPr>
              <a:t>professionnels</a:t>
            </a:r>
            <a:r>
              <a:rPr sz="1400" i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;</a:t>
            </a:r>
            <a:r>
              <a:rPr sz="1400" i="1" spc="-15" dirty="0">
                <a:solidFill>
                  <a:srgbClr val="FF0000"/>
                </a:solidFill>
                <a:latin typeface="Calibri"/>
                <a:cs typeface="Calibri"/>
              </a:rPr>
              <a:t> l’éducation</a:t>
            </a:r>
            <a:r>
              <a:rPr sz="1400" i="1" spc="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0000"/>
                </a:solidFill>
                <a:latin typeface="Calibri"/>
                <a:cs typeface="Calibri"/>
              </a:rPr>
              <a:t>aux médias</a:t>
            </a:r>
            <a:r>
              <a:rPr sz="1400" i="1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;</a:t>
            </a:r>
            <a:r>
              <a:rPr sz="1400" i="1" spc="-15" dirty="0">
                <a:solidFill>
                  <a:srgbClr val="FF0000"/>
                </a:solidFill>
                <a:latin typeface="Calibri"/>
                <a:cs typeface="Calibri"/>
              </a:rPr>
              <a:t> l’éducation</a:t>
            </a:r>
            <a:r>
              <a:rPr sz="1400" i="1" spc="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à </a:t>
            </a:r>
            <a:r>
              <a:rPr sz="1400" i="1" spc="-15" dirty="0">
                <a:solidFill>
                  <a:srgbClr val="FF0000"/>
                </a:solidFill>
                <a:latin typeface="Calibri"/>
                <a:cs typeface="Calibri"/>
              </a:rPr>
              <a:t>l’environnement</a:t>
            </a:r>
            <a:r>
              <a:rPr sz="1400" i="1" spc="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;</a:t>
            </a:r>
            <a:r>
              <a:rPr sz="1400" i="1" spc="-15" dirty="0">
                <a:solidFill>
                  <a:srgbClr val="FF0000"/>
                </a:solidFill>
                <a:latin typeface="Calibri"/>
                <a:cs typeface="Calibri"/>
              </a:rPr>
              <a:t> l’éducation</a:t>
            </a:r>
            <a:r>
              <a:rPr sz="1400" i="1" spc="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à la</a:t>
            </a:r>
            <a:r>
              <a:rPr sz="1400" i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10" dirty="0">
                <a:solidFill>
                  <a:srgbClr val="FF0000"/>
                </a:solidFill>
                <a:latin typeface="Calibri"/>
                <a:cs typeface="Calibri"/>
              </a:rPr>
              <a:t>citoyenneté</a:t>
            </a:r>
            <a:r>
              <a:rPr sz="1400" i="1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;</a:t>
            </a:r>
            <a:r>
              <a:rPr sz="1400" i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0000"/>
                </a:solidFill>
                <a:latin typeface="Calibri"/>
                <a:cs typeface="Calibri"/>
              </a:rPr>
              <a:t>les</a:t>
            </a:r>
            <a:r>
              <a:rPr sz="1400" i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5" dirty="0">
                <a:solidFill>
                  <a:srgbClr val="FF0000"/>
                </a:solidFill>
                <a:latin typeface="Calibri"/>
                <a:cs typeface="Calibri"/>
              </a:rPr>
              <a:t>rituels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10" dirty="0">
                <a:solidFill>
                  <a:srgbClr val="FF0000"/>
                </a:solidFill>
                <a:latin typeface="Calibri"/>
                <a:cs typeface="Calibri"/>
              </a:rPr>
              <a:t>olympiques</a:t>
            </a:r>
            <a:r>
              <a:rPr sz="1400" i="1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dirty="0">
                <a:solidFill>
                  <a:srgbClr val="FF0000"/>
                </a:solidFill>
                <a:latin typeface="Calibri"/>
                <a:cs typeface="Calibri"/>
              </a:rPr>
              <a:t>;</a:t>
            </a:r>
            <a:r>
              <a:rPr sz="1400" i="1" spc="-15" dirty="0">
                <a:solidFill>
                  <a:srgbClr val="FF0000"/>
                </a:solidFill>
                <a:latin typeface="Calibri"/>
                <a:cs typeface="Calibri"/>
              </a:rPr>
              <a:t> l’ouverture</a:t>
            </a:r>
            <a:r>
              <a:rPr sz="1400" i="1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i="1" spc="-10" dirty="0">
                <a:solidFill>
                  <a:srgbClr val="FF0000"/>
                </a:solidFill>
                <a:latin typeface="Calibri"/>
                <a:cs typeface="Calibri"/>
              </a:rPr>
              <a:t>internationale)</a:t>
            </a:r>
            <a:endParaRPr sz="1400" dirty="0">
              <a:latin typeface="Calibri"/>
              <a:cs typeface="Calibri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156" y="5593866"/>
            <a:ext cx="1112641" cy="1127609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83" y="143091"/>
            <a:ext cx="1968014" cy="743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49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6">
            <a:extLst>
              <a:ext uri="{FF2B5EF4-FFF2-40B4-BE49-F238E27FC236}">
                <a16:creationId xmlns:a16="http://schemas.microsoft.com/office/drawing/2014/main" id="{8B085DE0-68A3-460E-87E8-64B3E8195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9976" y="1102930"/>
            <a:ext cx="8513445" cy="4288219"/>
          </a:xfrm>
        </p:spPr>
        <p:txBody>
          <a:bodyPr anchor="ctr"/>
          <a:lstStyle/>
          <a:p>
            <a:pPr algn="ctr"/>
            <a:r>
              <a:rPr lang="fr-FR" dirty="0"/>
              <a:t>Bonne labellisation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M</a:t>
            </a:r>
            <a:r>
              <a:rPr lang="fr-FR" dirty="0" smtClean="0"/>
              <a:t>ails:</a:t>
            </a:r>
            <a:br>
              <a:rPr lang="fr-FR" dirty="0" smtClean="0"/>
            </a:br>
            <a:r>
              <a:rPr lang="fr-FR" smtClean="0"/>
              <a:t> </a:t>
            </a:r>
            <a:r>
              <a:rPr lang="fr-FR" u="sng" smtClean="0">
                <a:solidFill>
                  <a:srgbClr val="0070C0"/>
                </a:solidFill>
                <a:hlinkClick r:id="rId2"/>
              </a:rPr>
              <a:t>delphine.coulon@ac-clermont.fr</a:t>
            </a:r>
            <a:r>
              <a:rPr lang="fr-FR" u="sng" smtClean="0">
                <a:solidFill>
                  <a:srgbClr val="0070C0"/>
                </a:solidFill>
              </a:rPr>
              <a:t/>
            </a:r>
            <a:br>
              <a:rPr lang="fr-FR" u="sng" smtClean="0">
                <a:solidFill>
                  <a:srgbClr val="0070C0"/>
                </a:solidFill>
              </a:rPr>
            </a:br>
            <a:r>
              <a:rPr lang="fr-FR" smtClean="0">
                <a:hlinkClick r:id="rId3"/>
              </a:rPr>
              <a:t>usep-ufolep@fal15.org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u="sng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478" y="4518756"/>
            <a:ext cx="2173481" cy="220272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031" y="288945"/>
            <a:ext cx="3598407" cy="135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22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23516" y="365944"/>
            <a:ext cx="8249816" cy="1325563"/>
          </a:xfrm>
        </p:spPr>
        <p:txBody>
          <a:bodyPr>
            <a:normAutofit/>
          </a:bodyPr>
          <a:lstStyle/>
          <a:p>
            <a:r>
              <a:rPr lang="fr-FR" dirty="0"/>
              <a:t>La labellisation « Génération 2024 »</a:t>
            </a: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D1C4DEE1-3182-4B51-A120-D393FA9CEBB1}"/>
              </a:ext>
            </a:extLst>
          </p:cNvPr>
          <p:cNvSpPr txBox="1"/>
          <p:nvPr/>
        </p:nvSpPr>
        <p:spPr>
          <a:xfrm>
            <a:off x="1143000" y="1569763"/>
            <a:ext cx="10610849" cy="620939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ctr">
              <a:lnSpc>
                <a:spcPct val="115300"/>
              </a:lnSpc>
              <a:spcBef>
                <a:spcPts val="85"/>
              </a:spcBef>
            </a:pPr>
            <a:r>
              <a:rPr sz="1800" b="1" dirty="0">
                <a:latin typeface="Arial"/>
                <a:cs typeface="Arial"/>
              </a:rPr>
              <a:t>Développer les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passerelles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entre</a:t>
            </a:r>
            <a:r>
              <a:rPr sz="1800" b="1" dirty="0">
                <a:latin typeface="Arial"/>
                <a:cs typeface="Arial"/>
              </a:rPr>
              <a:t> le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monde </a:t>
            </a:r>
            <a:r>
              <a:rPr sz="1800" b="1" spc="-5" dirty="0">
                <a:latin typeface="Arial"/>
                <a:cs typeface="Arial"/>
              </a:rPr>
              <a:t>scolaire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et </a:t>
            </a:r>
            <a:r>
              <a:rPr sz="1800" b="1" spc="-484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le </a:t>
            </a:r>
            <a:r>
              <a:rPr sz="1800" b="1" spc="-5" dirty="0">
                <a:latin typeface="Arial"/>
                <a:cs typeface="Arial"/>
              </a:rPr>
              <a:t>mouvement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sportif</a:t>
            </a:r>
            <a:r>
              <a:rPr sz="1800" b="1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pour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encourager</a:t>
            </a:r>
            <a:r>
              <a:rPr sz="1800" b="1" dirty="0">
                <a:latin typeface="Arial"/>
                <a:cs typeface="Arial"/>
              </a:rPr>
              <a:t> la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pratique 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physique</a:t>
            </a:r>
            <a:r>
              <a:rPr sz="1800" b="1" spc="50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et</a:t>
            </a:r>
            <a:r>
              <a:rPr sz="1800" b="1" dirty="0">
                <a:latin typeface="Arial"/>
                <a:cs typeface="Arial"/>
              </a:rPr>
              <a:t> sportive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des </a:t>
            </a:r>
            <a:r>
              <a:rPr sz="1800" b="1" spc="-5" dirty="0">
                <a:latin typeface="Arial"/>
                <a:cs typeface="Arial"/>
              </a:rPr>
              <a:t>enfants et</a:t>
            </a:r>
            <a:r>
              <a:rPr sz="1800" b="1" dirty="0">
                <a:latin typeface="Arial"/>
                <a:cs typeface="Arial"/>
              </a:rPr>
              <a:t> des jeunes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C39288E0-ECEF-4FC7-B119-50D76C682F6C}"/>
              </a:ext>
            </a:extLst>
          </p:cNvPr>
          <p:cNvSpPr txBox="1"/>
          <p:nvPr/>
        </p:nvSpPr>
        <p:spPr>
          <a:xfrm>
            <a:off x="2003743" y="2731739"/>
            <a:ext cx="8184515" cy="16568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5300"/>
              </a:lnSpc>
              <a:spcBef>
                <a:spcPts val="85"/>
              </a:spcBef>
            </a:pPr>
            <a:r>
              <a:rPr lang="fr-FR" b="1" u="sng" dirty="0">
                <a:latin typeface="Arial"/>
                <a:cs typeface="Arial"/>
              </a:rPr>
              <a:t>Quatre </a:t>
            </a:r>
            <a:r>
              <a:rPr b="1" u="sng" dirty="0">
                <a:latin typeface="Arial"/>
                <a:cs typeface="Arial"/>
              </a:rPr>
              <a:t>objectifs </a:t>
            </a:r>
            <a:r>
              <a:rPr b="1" dirty="0">
                <a:latin typeface="Arial"/>
                <a:cs typeface="Arial"/>
              </a:rPr>
              <a:t>:</a:t>
            </a:r>
          </a:p>
          <a:p>
            <a:pPr marL="12700" marR="5080" indent="-342900">
              <a:lnSpc>
                <a:spcPct val="115300"/>
              </a:lnSpc>
              <a:spcBef>
                <a:spcPts val="85"/>
              </a:spcBef>
              <a:buFont typeface="+mj-lt"/>
              <a:buAutoNum type="arabicPeriod"/>
              <a:tabLst>
                <a:tab pos="354965" algn="l"/>
                <a:tab pos="355600" algn="l"/>
              </a:tabLst>
            </a:pPr>
            <a:r>
              <a:rPr b="1" dirty="0">
                <a:latin typeface="Arial"/>
                <a:cs typeface="Arial"/>
              </a:rPr>
              <a:t>Développer des projets structurants avec les clubs sportifs du </a:t>
            </a:r>
            <a:r>
              <a:rPr lang="fr-FR" b="1" dirty="0">
                <a:latin typeface="Arial"/>
                <a:cs typeface="Arial"/>
              </a:rPr>
              <a:t>territoire</a:t>
            </a:r>
          </a:p>
          <a:p>
            <a:pPr marL="12700" marR="5080" indent="-342900" algn="ctr">
              <a:lnSpc>
                <a:spcPct val="115300"/>
              </a:lnSpc>
              <a:spcBef>
                <a:spcPts val="85"/>
              </a:spcBef>
              <a:buFont typeface="+mj-lt"/>
              <a:buAutoNum type="arabicPeriod"/>
              <a:tabLst>
                <a:tab pos="354965" algn="l"/>
                <a:tab pos="355600" algn="l"/>
              </a:tabLst>
            </a:pPr>
            <a:r>
              <a:rPr lang="fr-FR" b="1" dirty="0">
                <a:latin typeface="Arial"/>
                <a:cs typeface="Arial"/>
              </a:rPr>
              <a:t>Participer</a:t>
            </a:r>
            <a:r>
              <a:rPr b="1" dirty="0">
                <a:latin typeface="Arial"/>
                <a:cs typeface="Arial"/>
              </a:rPr>
              <a:t> aux événements promotionnels olympiques et </a:t>
            </a:r>
            <a:r>
              <a:rPr b="1" dirty="0" err="1" smtClean="0">
                <a:latin typeface="Arial"/>
                <a:cs typeface="Arial"/>
              </a:rPr>
              <a:t>paralympiques</a:t>
            </a:r>
            <a:endParaRPr lang="fr-FR" b="1" dirty="0">
              <a:latin typeface="Arial"/>
              <a:cs typeface="Arial"/>
            </a:endParaRPr>
          </a:p>
          <a:p>
            <a:pPr marL="342900" marR="5080" indent="-342900">
              <a:lnSpc>
                <a:spcPct val="115300"/>
              </a:lnSpc>
              <a:spcBef>
                <a:spcPts val="85"/>
              </a:spcBef>
              <a:buFont typeface="+mj-lt"/>
              <a:buAutoNum type="arabicPeriod"/>
              <a:tabLst>
                <a:tab pos="354965" algn="l"/>
                <a:tab pos="355600" algn="l"/>
              </a:tabLst>
            </a:pPr>
            <a:r>
              <a:rPr b="1" dirty="0" smtClean="0">
                <a:latin typeface="Arial"/>
                <a:cs typeface="Arial"/>
              </a:rPr>
              <a:t>Adapter </a:t>
            </a:r>
            <a:r>
              <a:rPr b="1" dirty="0">
                <a:latin typeface="Arial"/>
                <a:cs typeface="Arial"/>
              </a:rPr>
              <a:t>les parcours des sportifs de </a:t>
            </a:r>
            <a:r>
              <a:rPr lang="fr-FR" b="1" dirty="0">
                <a:latin typeface="Arial"/>
                <a:cs typeface="Arial"/>
              </a:rPr>
              <a:t>haut</a:t>
            </a:r>
            <a:r>
              <a:rPr b="1" dirty="0">
                <a:latin typeface="Arial"/>
                <a:cs typeface="Arial"/>
              </a:rPr>
              <a:t> niveau</a:t>
            </a:r>
          </a:p>
          <a:p>
            <a:pPr marL="342900" marR="5080" indent="-342900">
              <a:lnSpc>
                <a:spcPct val="115300"/>
              </a:lnSpc>
              <a:spcBef>
                <a:spcPts val="85"/>
              </a:spcBef>
              <a:buFont typeface="+mj-lt"/>
              <a:buAutoNum type="arabicPeriod"/>
              <a:tabLst>
                <a:tab pos="354965" algn="l"/>
                <a:tab pos="355600" algn="l"/>
              </a:tabLst>
            </a:pPr>
            <a:r>
              <a:rPr b="1" dirty="0">
                <a:latin typeface="Arial"/>
                <a:cs typeface="Arial"/>
              </a:rPr>
              <a:t>Ouvrir les équipements sportifs des établissements</a:t>
            </a: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CA161CDB-68DE-4D54-AACC-FB69DD396145}"/>
              </a:ext>
            </a:extLst>
          </p:cNvPr>
          <p:cNvSpPr txBox="1"/>
          <p:nvPr/>
        </p:nvSpPr>
        <p:spPr>
          <a:xfrm>
            <a:off x="1143000" y="4605068"/>
            <a:ext cx="9829800" cy="9941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ctr">
              <a:lnSpc>
                <a:spcPct val="115300"/>
              </a:lnSpc>
              <a:spcBef>
                <a:spcPts val="85"/>
              </a:spcBef>
              <a:tabLst>
                <a:tab pos="354965" algn="l"/>
                <a:tab pos="355600" algn="l"/>
              </a:tabLst>
            </a:pPr>
            <a:r>
              <a:rPr lang="fr-FR" b="1" dirty="0">
                <a:latin typeface="Arial"/>
                <a:cs typeface="Arial"/>
              </a:rPr>
              <a:t>Pour remplir le dossier de labellisation, nous vous invitons à vous munir :</a:t>
            </a:r>
          </a:p>
          <a:p>
            <a:pPr marL="12700" marR="5080" indent="-342900" algn="ctr">
              <a:lnSpc>
                <a:spcPct val="115300"/>
              </a:lnSpc>
              <a:spcBef>
                <a:spcPts val="85"/>
              </a:spcBef>
              <a:buFont typeface="Calibri"/>
              <a:buChar char="-"/>
              <a:tabLst>
                <a:tab pos="354965" algn="l"/>
                <a:tab pos="355600" algn="l"/>
              </a:tabLst>
            </a:pPr>
            <a:r>
              <a:rPr lang="fr-FR" b="1" dirty="0">
                <a:latin typeface="Arial"/>
                <a:cs typeface="Arial"/>
              </a:rPr>
              <a:t>Numéro RNE de </a:t>
            </a:r>
            <a:r>
              <a:rPr lang="fr-FR" b="1" dirty="0" smtClean="0">
                <a:latin typeface="Arial"/>
                <a:cs typeface="Arial"/>
              </a:rPr>
              <a:t>l’école ou de l’établissement</a:t>
            </a:r>
            <a:endParaRPr lang="fr-FR" b="1" dirty="0">
              <a:latin typeface="Arial"/>
              <a:cs typeface="Arial"/>
            </a:endParaRPr>
          </a:p>
          <a:p>
            <a:pPr marL="12700" marR="5080" indent="-342900" algn="ctr">
              <a:lnSpc>
                <a:spcPct val="115300"/>
              </a:lnSpc>
              <a:spcBef>
                <a:spcPts val="85"/>
              </a:spcBef>
              <a:buFont typeface="Calibri"/>
              <a:buChar char="-"/>
              <a:tabLst>
                <a:tab pos="354965" algn="l"/>
                <a:tab pos="355600" algn="l"/>
              </a:tabLst>
            </a:pPr>
            <a:r>
              <a:rPr lang="fr-FR" b="1" dirty="0" smtClean="0">
                <a:latin typeface="Arial"/>
                <a:cs typeface="Arial"/>
              </a:rPr>
              <a:t>Identifiant </a:t>
            </a:r>
            <a:r>
              <a:rPr lang="fr-FR" b="1" dirty="0">
                <a:latin typeface="Arial"/>
                <a:cs typeface="Arial"/>
              </a:rPr>
              <a:t>du compte (démarches simplifiées)</a:t>
            </a:r>
            <a:endParaRPr b="1" dirty="0">
              <a:latin typeface="Arial"/>
              <a:cs typeface="Arial"/>
            </a:endParaRP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156" y="5593866"/>
            <a:ext cx="1112641" cy="112760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156" y="351859"/>
            <a:ext cx="2108360" cy="1001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20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3">
            <a:extLst>
              <a:ext uri="{FF2B5EF4-FFF2-40B4-BE49-F238E27FC236}">
                <a16:creationId xmlns:a16="http://schemas.microsoft.com/office/drawing/2014/main" id="{5D3C2835-438E-44FA-9997-EF10987C96E1}"/>
              </a:ext>
            </a:extLst>
          </p:cNvPr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33007" y="567953"/>
            <a:ext cx="9430169" cy="5704840"/>
          </a:xfrm>
          <a:prstGeom prst="rect">
            <a:avLst/>
          </a:prstGeom>
        </p:spPr>
      </p:pic>
      <p:sp>
        <p:nvSpPr>
          <p:cNvPr id="8" name="object 6">
            <a:extLst>
              <a:ext uri="{FF2B5EF4-FFF2-40B4-BE49-F238E27FC236}">
                <a16:creationId xmlns:a16="http://schemas.microsoft.com/office/drawing/2014/main" id="{685B4873-E4AF-45C3-B12F-61CC8B07F5CD}"/>
              </a:ext>
            </a:extLst>
          </p:cNvPr>
          <p:cNvSpPr txBox="1"/>
          <p:nvPr/>
        </p:nvSpPr>
        <p:spPr>
          <a:xfrm>
            <a:off x="7648191" y="1898100"/>
            <a:ext cx="4033736" cy="1847314"/>
          </a:xfrm>
          <a:prstGeom prst="wedgeRoundRectCallout">
            <a:avLst>
              <a:gd name="adj1" fmla="val -129317"/>
              <a:gd name="adj2" fmla="val 39771"/>
              <a:gd name="adj3" fmla="val 16667"/>
            </a:avLst>
          </a:prstGeom>
          <a:solidFill>
            <a:srgbClr val="2DA7DA"/>
          </a:solidFill>
          <a:ln>
            <a:solidFill>
              <a:srgbClr val="2DA7DA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marR="5080" indent="4445" algn="ctr">
              <a:lnSpc>
                <a:spcPct val="100000"/>
              </a:lnSpc>
              <a:spcBef>
                <a:spcPts val="100"/>
              </a:spcBef>
            </a:pPr>
            <a:r>
              <a:rPr lang="fr-FR" sz="1600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Pour le 1</a:t>
            </a:r>
            <a:r>
              <a:rPr lang="fr-FR" sz="1600" baseline="30000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</a:t>
            </a:r>
            <a:r>
              <a:rPr lang="fr-FR" sz="1600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degré: c</a:t>
            </a:r>
            <a:r>
              <a:rPr sz="1600" dirty="0" smtClean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sz="1600" spc="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critère </a:t>
            </a:r>
            <a:r>
              <a:rPr sz="1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 doit pas </a:t>
            </a:r>
            <a:r>
              <a:rPr sz="1600" spc="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être </a:t>
            </a:r>
            <a:r>
              <a:rPr sz="1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frein à la </a:t>
            </a:r>
            <a:r>
              <a:rPr sz="1600" spc="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labellisation, cela s’inscrit « dans un </a:t>
            </a:r>
            <a:r>
              <a:rPr sz="1600" spc="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processus </a:t>
            </a:r>
            <a:r>
              <a:rPr sz="1600" spc="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permettant </a:t>
            </a:r>
            <a:r>
              <a:rPr sz="1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progressivement de </a:t>
            </a:r>
            <a:r>
              <a:rPr sz="1600" spc="-39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rejoindre</a:t>
            </a:r>
            <a:r>
              <a:rPr sz="1600" spc="-1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l’USEP </a:t>
            </a:r>
            <a:r>
              <a:rPr sz="16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0165" algn="ctr">
              <a:lnSpc>
                <a:spcPct val="100000"/>
              </a:lnSpc>
              <a:spcBef>
                <a:spcPts val="1440"/>
              </a:spcBef>
            </a:pPr>
            <a:r>
              <a:rPr sz="1600" spc="-1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L’école </a:t>
            </a:r>
            <a:r>
              <a:rPr sz="16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doit</a:t>
            </a:r>
            <a:r>
              <a:rPr sz="1600" spc="-5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s’engager</a:t>
            </a:r>
            <a:r>
              <a:rPr sz="1600" spc="-2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dans</a:t>
            </a:r>
            <a:r>
              <a:rPr sz="1600" spc="-5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</a:t>
            </a:r>
            <a:r>
              <a:rPr lang="fr-FR" sz="1600" spc="-1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processus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spc="-5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sz="1600" spc="-5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fr-FR" sz="1600" spc="-5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création</a:t>
            </a:r>
            <a:r>
              <a:rPr sz="1600" spc="-5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600" spc="-5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</a:t>
            </a:r>
            <a:r>
              <a:rPr sz="1600" spc="-5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association</a:t>
            </a:r>
            <a:r>
              <a:rPr sz="1600" spc="-25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-5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USEP</a:t>
            </a:r>
            <a:r>
              <a:rPr lang="fr-FR" sz="1600" spc="-5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dans l’année</a:t>
            </a:r>
            <a:endParaRPr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156" y="5593866"/>
            <a:ext cx="1112641" cy="112760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156" y="259539"/>
            <a:ext cx="1993206" cy="1120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64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3">
            <a:extLst>
              <a:ext uri="{FF2B5EF4-FFF2-40B4-BE49-F238E27FC236}">
                <a16:creationId xmlns:a16="http://schemas.microsoft.com/office/drawing/2014/main" id="{71824DA7-883F-4CFD-B43A-D6C0084E7CAE}"/>
              </a:ext>
            </a:extLst>
          </p:cNvPr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00561" y="774993"/>
            <a:ext cx="8859121" cy="5151115"/>
          </a:xfrm>
          <a:prstGeom prst="rect">
            <a:avLst/>
          </a:prstGeom>
        </p:spPr>
      </p:pic>
      <p:sp>
        <p:nvSpPr>
          <p:cNvPr id="10" name="object 6">
            <a:extLst>
              <a:ext uri="{FF2B5EF4-FFF2-40B4-BE49-F238E27FC236}">
                <a16:creationId xmlns:a16="http://schemas.microsoft.com/office/drawing/2014/main" id="{B127C6EB-AA8A-4842-B348-2D886F27155B}"/>
              </a:ext>
            </a:extLst>
          </p:cNvPr>
          <p:cNvSpPr txBox="1"/>
          <p:nvPr/>
        </p:nvSpPr>
        <p:spPr>
          <a:xfrm>
            <a:off x="9268462" y="4486104"/>
            <a:ext cx="1939289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Arial Black"/>
                <a:cs typeface="Arial Black"/>
              </a:rPr>
              <a:t>Pour</a:t>
            </a:r>
            <a:r>
              <a:rPr sz="1800" spc="-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Arial Black"/>
                <a:cs typeface="Arial Black"/>
              </a:rPr>
              <a:t>les</a:t>
            </a:r>
            <a:r>
              <a:rPr sz="1800" spc="-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Arial Black"/>
                <a:cs typeface="Arial Black"/>
              </a:rPr>
              <a:t>écoles</a:t>
            </a:r>
            <a:endParaRPr sz="1800" dirty="0">
              <a:latin typeface="Arial Black"/>
              <a:cs typeface="Arial Black"/>
            </a:endParaRPr>
          </a:p>
        </p:txBody>
      </p:sp>
      <p:sp>
        <p:nvSpPr>
          <p:cNvPr id="11" name="object 7">
            <a:extLst>
              <a:ext uri="{FF2B5EF4-FFF2-40B4-BE49-F238E27FC236}">
                <a16:creationId xmlns:a16="http://schemas.microsoft.com/office/drawing/2014/main" id="{714F9CAE-BBDF-4373-A2AF-4AC99CF2951D}"/>
              </a:ext>
            </a:extLst>
          </p:cNvPr>
          <p:cNvSpPr/>
          <p:nvPr/>
        </p:nvSpPr>
        <p:spPr>
          <a:xfrm>
            <a:off x="2232182" y="3960345"/>
            <a:ext cx="6804659" cy="1051517"/>
          </a:xfrm>
          <a:custGeom>
            <a:avLst/>
            <a:gdLst/>
            <a:ahLst/>
            <a:cxnLst/>
            <a:rect l="l" t="t" r="r" b="b"/>
            <a:pathLst>
              <a:path w="6804659" h="749300">
                <a:moveTo>
                  <a:pt x="0" y="124841"/>
                </a:moveTo>
                <a:lnTo>
                  <a:pt x="9814" y="76241"/>
                </a:lnTo>
                <a:lnTo>
                  <a:pt x="36580" y="36560"/>
                </a:lnTo>
                <a:lnTo>
                  <a:pt x="76279" y="9808"/>
                </a:lnTo>
                <a:lnTo>
                  <a:pt x="124891" y="0"/>
                </a:lnTo>
                <a:lnTo>
                  <a:pt x="6679819" y="0"/>
                </a:lnTo>
                <a:lnTo>
                  <a:pt x="6728418" y="9808"/>
                </a:lnTo>
                <a:lnTo>
                  <a:pt x="6768099" y="36560"/>
                </a:lnTo>
                <a:lnTo>
                  <a:pt x="6794851" y="76241"/>
                </a:lnTo>
                <a:lnTo>
                  <a:pt x="6804659" y="124841"/>
                </a:lnTo>
                <a:lnTo>
                  <a:pt x="6804659" y="624458"/>
                </a:lnTo>
                <a:lnTo>
                  <a:pt x="6794851" y="673058"/>
                </a:lnTo>
                <a:lnTo>
                  <a:pt x="6768099" y="712739"/>
                </a:lnTo>
                <a:lnTo>
                  <a:pt x="6728418" y="739491"/>
                </a:lnTo>
                <a:lnTo>
                  <a:pt x="6679819" y="749300"/>
                </a:lnTo>
                <a:lnTo>
                  <a:pt x="124891" y="749300"/>
                </a:lnTo>
                <a:lnTo>
                  <a:pt x="76279" y="739491"/>
                </a:lnTo>
                <a:lnTo>
                  <a:pt x="36580" y="712739"/>
                </a:lnTo>
                <a:lnTo>
                  <a:pt x="9814" y="673058"/>
                </a:lnTo>
                <a:lnTo>
                  <a:pt x="0" y="624458"/>
                </a:lnTo>
                <a:lnTo>
                  <a:pt x="0" y="124841"/>
                </a:lnTo>
                <a:close/>
              </a:path>
            </a:pathLst>
          </a:custGeom>
          <a:ln w="3492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Bulle narrative : rectangle à coins arrondis 12">
            <a:extLst>
              <a:ext uri="{FF2B5EF4-FFF2-40B4-BE49-F238E27FC236}">
                <a16:creationId xmlns:a16="http://schemas.microsoft.com/office/drawing/2014/main" id="{4CC07CBB-B175-432E-8C36-2C50CEF4ED6E}"/>
              </a:ext>
            </a:extLst>
          </p:cNvPr>
          <p:cNvSpPr/>
          <p:nvPr/>
        </p:nvSpPr>
        <p:spPr>
          <a:xfrm>
            <a:off x="9313122" y="3346455"/>
            <a:ext cx="2892489" cy="716951"/>
          </a:xfrm>
          <a:prstGeom prst="wedgeRoundRectCallout">
            <a:avLst>
              <a:gd name="adj1" fmla="val -76962"/>
              <a:gd name="adj2" fmla="val 74163"/>
              <a:gd name="adj3" fmla="val 1666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Indispensable pour 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les </a:t>
            </a: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écoles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156" y="5593866"/>
            <a:ext cx="1112641" cy="1127609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032" y="288945"/>
            <a:ext cx="2416588" cy="1030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07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ject 3">
            <a:extLst>
              <a:ext uri="{FF2B5EF4-FFF2-40B4-BE49-F238E27FC236}">
                <a16:creationId xmlns:a16="http://schemas.microsoft.com/office/drawing/2014/main" id="{6E07B155-9028-4B42-B682-CAB8E04504D1}"/>
              </a:ext>
            </a:extLst>
          </p:cNvPr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92524" y="1137788"/>
            <a:ext cx="10520680" cy="5471160"/>
          </a:xfrm>
          <a:prstGeom prst="rect">
            <a:avLst/>
          </a:prstGeom>
        </p:spPr>
      </p:pic>
      <p:sp>
        <p:nvSpPr>
          <p:cNvPr id="12" name="object 6">
            <a:extLst>
              <a:ext uri="{FF2B5EF4-FFF2-40B4-BE49-F238E27FC236}">
                <a16:creationId xmlns:a16="http://schemas.microsoft.com/office/drawing/2014/main" id="{C22ECAF4-7AE6-4440-927E-177CA1D55884}"/>
              </a:ext>
            </a:extLst>
          </p:cNvPr>
          <p:cNvSpPr txBox="1"/>
          <p:nvPr/>
        </p:nvSpPr>
        <p:spPr>
          <a:xfrm>
            <a:off x="6640830" y="4906645"/>
            <a:ext cx="280987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Arial Black"/>
                <a:cs typeface="Arial Black"/>
              </a:rPr>
              <a:t>Exemples</a:t>
            </a:r>
            <a:r>
              <a:rPr sz="1800" spc="-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FFFFFF"/>
                </a:solidFill>
                <a:latin typeface="Arial Black"/>
                <a:cs typeface="Arial Black"/>
              </a:rPr>
              <a:t>d’actions</a:t>
            </a:r>
            <a:endParaRPr sz="1800">
              <a:latin typeface="Arial Black"/>
              <a:cs typeface="Arial Black"/>
            </a:endParaRPr>
          </a:p>
          <a:p>
            <a:pPr algn="ctr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Arial Black"/>
                <a:cs typeface="Arial Black"/>
              </a:rPr>
              <a:t>réalisées</a:t>
            </a:r>
            <a:r>
              <a:rPr sz="1800" spc="-4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FFFFFF"/>
                </a:solidFill>
                <a:latin typeface="Arial Black"/>
                <a:cs typeface="Arial Black"/>
              </a:rPr>
              <a:t>ou</a:t>
            </a:r>
            <a:r>
              <a:rPr sz="1800" spc="-4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800" dirty="0">
                <a:solidFill>
                  <a:srgbClr val="FFFFFF"/>
                </a:solidFill>
                <a:latin typeface="Arial Black"/>
                <a:cs typeface="Arial Black"/>
              </a:rPr>
              <a:t>projetées</a:t>
            </a:r>
            <a:endParaRPr sz="1800">
              <a:latin typeface="Arial Black"/>
              <a:cs typeface="Arial Black"/>
            </a:endParaRPr>
          </a:p>
        </p:txBody>
      </p:sp>
      <p:sp>
        <p:nvSpPr>
          <p:cNvPr id="13" name="Bulle narrative : rectangle à coins arrondis 12">
            <a:extLst>
              <a:ext uri="{FF2B5EF4-FFF2-40B4-BE49-F238E27FC236}">
                <a16:creationId xmlns:a16="http://schemas.microsoft.com/office/drawing/2014/main" id="{BCEDA0CC-D9B0-4BB9-91B3-2E58776D300B}"/>
              </a:ext>
            </a:extLst>
          </p:cNvPr>
          <p:cNvSpPr/>
          <p:nvPr/>
        </p:nvSpPr>
        <p:spPr>
          <a:xfrm>
            <a:off x="7076103" y="4978770"/>
            <a:ext cx="2892489" cy="1230191"/>
          </a:xfrm>
          <a:prstGeom prst="wedgeRoundRectCallout">
            <a:avLst>
              <a:gd name="adj1" fmla="val -145792"/>
              <a:gd name="adj2" fmla="val 3117"/>
              <a:gd name="adj3" fmla="val 16667"/>
            </a:avLst>
          </a:prstGeom>
          <a:solidFill>
            <a:srgbClr val="9FC76E"/>
          </a:solidFill>
          <a:ln>
            <a:solidFill>
              <a:srgbClr val="9FC7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Exemples d’actions réalisées ou projetées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156" y="5593866"/>
            <a:ext cx="1112641" cy="1127609"/>
          </a:xfrm>
          <a:prstGeom prst="rect">
            <a:avLst/>
          </a:prstGeom>
        </p:spPr>
      </p:pic>
      <p:sp>
        <p:nvSpPr>
          <p:cNvPr id="15" name="Bulle narrative : rectangle à coins arrondis 12">
            <a:extLst>
              <a:ext uri="{FF2B5EF4-FFF2-40B4-BE49-F238E27FC236}">
                <a16:creationId xmlns:a16="http://schemas.microsoft.com/office/drawing/2014/main" id="{BCEDA0CC-D9B0-4BB9-91B3-2E58776D300B}"/>
              </a:ext>
            </a:extLst>
          </p:cNvPr>
          <p:cNvSpPr/>
          <p:nvPr/>
        </p:nvSpPr>
        <p:spPr>
          <a:xfrm>
            <a:off x="6278727" y="2004857"/>
            <a:ext cx="2892489" cy="1230191"/>
          </a:xfrm>
          <a:prstGeom prst="wedgeRoundRectCallout">
            <a:avLst>
              <a:gd name="adj1" fmla="val -81921"/>
              <a:gd name="adj2" fmla="val 22837"/>
              <a:gd name="adj3" fmla="val 16667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Précisions sur des actions engagées ou à l’être</a:t>
            </a: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Imag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086" y="263065"/>
            <a:ext cx="2136241" cy="80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17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EF277DB0-A80E-4DD9-829C-448B6C954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802" y="380741"/>
            <a:ext cx="8665030" cy="895350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rgbClr val="9FC76E"/>
                </a:solidFill>
              </a:rPr>
              <a:t>1</a:t>
            </a:r>
            <a:r>
              <a:rPr lang="fr-FR" sz="3600" baseline="30000" dirty="0" smtClean="0">
                <a:solidFill>
                  <a:srgbClr val="9FC76E"/>
                </a:solidFill>
              </a:rPr>
              <a:t>er</a:t>
            </a:r>
            <a:r>
              <a:rPr lang="fr-FR" sz="3600" dirty="0" smtClean="0">
                <a:solidFill>
                  <a:srgbClr val="9FC76E"/>
                </a:solidFill>
              </a:rPr>
              <a:t> Degré: Exemples </a:t>
            </a:r>
            <a:r>
              <a:rPr lang="fr-FR" sz="3600" dirty="0">
                <a:solidFill>
                  <a:srgbClr val="9FC76E"/>
                </a:solidFill>
              </a:rPr>
              <a:t>d’actions réalisées ou projetées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026F612B-4967-4B62-B339-650563C9249A}"/>
              </a:ext>
            </a:extLst>
          </p:cNvPr>
          <p:cNvSpPr/>
          <p:nvPr/>
        </p:nvSpPr>
        <p:spPr>
          <a:xfrm>
            <a:off x="1054359" y="1352550"/>
            <a:ext cx="10450286" cy="4926952"/>
          </a:xfrm>
          <a:prstGeom prst="roundRect">
            <a:avLst/>
          </a:prstGeom>
          <a:noFill/>
          <a:ln w="38100">
            <a:solidFill>
              <a:srgbClr val="9FC76E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DEDCE8E8-50EE-4176-8EEB-0BD213EFB9AE}"/>
              </a:ext>
            </a:extLst>
          </p:cNvPr>
          <p:cNvSpPr txBox="1"/>
          <p:nvPr/>
        </p:nvSpPr>
        <p:spPr>
          <a:xfrm>
            <a:off x="1087016" y="1326428"/>
            <a:ext cx="10384972" cy="5029533"/>
          </a:xfrm>
          <a:prstGeom prst="round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+mj-lt"/>
              <a:buAutoNum type="arabicPeriod"/>
            </a:pP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Organiser un évènement en commun : </a:t>
            </a:r>
            <a:endParaRPr lang="fr-FR" sz="1200" u="sng" dirty="0">
              <a:uFill>
                <a:solidFill>
                  <a:srgbClr val="000000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97865" marR="5080" lvl="1" indent="-228600">
              <a:lnSpc>
                <a:spcPct val="115300"/>
              </a:lnSpc>
              <a:spcBef>
                <a:spcPts val="980"/>
              </a:spcBef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Si vous organisez une rencontre sportive dans l’école : sports collectifs (tournois football, rugby, basket, handball…) l’idée serait  ensuite si possible de proposer à un club sportif de votre commune de vous aider dans l’organisation et l’animation de cet évènement.</a:t>
            </a:r>
          </a:p>
          <a:p>
            <a:pPr marL="697865" marR="5080" lvl="1" indent="-228600">
              <a:lnSpc>
                <a:spcPct val="115300"/>
              </a:lnSpc>
              <a:spcBef>
                <a:spcPts val="980"/>
              </a:spcBef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Si vous organisez une fête des écoles avec l’intervention d’associations sportives de votre commune.</a:t>
            </a:r>
          </a:p>
          <a:p>
            <a:pPr marL="697865" marR="5080" lvl="1" indent="-228600">
              <a:lnSpc>
                <a:spcPct val="115300"/>
              </a:lnSpc>
              <a:spcBef>
                <a:spcPts val="980"/>
              </a:spcBef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Si vous participez au forum des associations de votre commune, à des journées portes ouvertes avec un club ou toutes autres  animations lors de fêtes communales.</a:t>
            </a:r>
          </a:p>
          <a:p>
            <a:pPr marL="240665" marR="5080" indent="-228600">
              <a:lnSpc>
                <a:spcPct val="115300"/>
              </a:lnSpc>
              <a:spcBef>
                <a:spcPts val="980"/>
              </a:spcBef>
              <a:buFont typeface="+mj-lt"/>
              <a:buAutoNum type="arabicPeriod"/>
              <a:tabLst>
                <a:tab pos="355600" algn="l"/>
                <a:tab pos="356235" algn="l"/>
              </a:tabLst>
            </a:pP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Réaliser</a:t>
            </a:r>
            <a:r>
              <a:rPr lang="fr-FR" sz="1200" u="sng" spc="3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une</a:t>
            </a:r>
            <a:r>
              <a:rPr lang="fr-FR" sz="1200" u="sng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r>
              <a:rPr lang="fr-FR" sz="1200" u="sng" spc="45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5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fr-FR" sz="1200" u="sng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l’offre</a:t>
            </a:r>
            <a:r>
              <a:rPr lang="fr-FR" sz="1200" u="sng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5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sportive</a:t>
            </a:r>
            <a:r>
              <a:rPr lang="fr-FR" sz="1200" u="sng" spc="-2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5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territoriale</a:t>
            </a:r>
            <a:r>
              <a:rPr lang="fr-FR" sz="1200" u="sng" spc="2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des</a:t>
            </a:r>
            <a:r>
              <a:rPr lang="fr-FR" sz="1200" u="sng" spc="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clubs</a:t>
            </a:r>
            <a:r>
              <a:rPr lang="fr-FR" sz="1200" u="sng" spc="3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697865" marR="5080" lvl="1" indent="-228600">
              <a:lnSpc>
                <a:spcPct val="115300"/>
              </a:lnSpc>
              <a:spcBef>
                <a:spcPts val="980"/>
              </a:spcBef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Si vous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 échangez</a:t>
            </a:r>
            <a:r>
              <a:rPr lang="fr-FR" sz="1200" spc="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avec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 des</a:t>
            </a:r>
            <a:r>
              <a:rPr lang="fr-FR" sz="1200" spc="1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responsables</a:t>
            </a:r>
            <a:r>
              <a:rPr lang="fr-FR" sz="1200" spc="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clubs,</a:t>
            </a:r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97865" marR="5080" lvl="1" indent="-228600">
              <a:lnSpc>
                <a:spcPct val="115300"/>
              </a:lnSpc>
              <a:spcBef>
                <a:spcPts val="980"/>
              </a:spcBef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fr-FR" sz="1200" spc="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vous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diffusez</a:t>
            </a:r>
            <a:r>
              <a:rPr lang="fr-FR" sz="1200" spc="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des</a:t>
            </a:r>
            <a:r>
              <a:rPr lang="fr-FR" sz="1200" spc="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flyers</a:t>
            </a:r>
            <a:r>
              <a:rPr lang="fr-FR" sz="1200" spc="4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sur</a:t>
            </a:r>
            <a:r>
              <a:rPr lang="fr-FR" sz="1200" spc="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les</a:t>
            </a:r>
            <a:r>
              <a:rPr lang="fr-FR" sz="1200" spc="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associations</a:t>
            </a:r>
            <a:r>
              <a:rPr lang="fr-FR" sz="1200" spc="4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sportives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fr-FR" sz="1200" spc="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votre</a:t>
            </a:r>
            <a:r>
              <a:rPr lang="fr-FR" sz="1200" spc="-15" dirty="0">
                <a:latin typeface="Calibri" panose="020F0502020204030204" pitchFamily="34" charset="0"/>
                <a:cs typeface="Calibri" panose="020F0502020204030204" pitchFamily="34" charset="0"/>
              </a:rPr>
              <a:t> commune,</a:t>
            </a:r>
            <a:r>
              <a:rPr lang="fr-FR" sz="1200" spc="7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lang="fr-FR" sz="1200" spc="1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toutes</a:t>
            </a:r>
            <a:r>
              <a:rPr lang="fr-FR" sz="1200" spc="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autres</a:t>
            </a:r>
            <a:r>
              <a:rPr lang="fr-FR" sz="1200" spc="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formes</a:t>
            </a:r>
            <a:r>
              <a:rPr lang="fr-FR" sz="1200" spc="4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fr-FR" sz="1200" spc="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communication</a:t>
            </a:r>
            <a:r>
              <a:rPr lang="fr-FR" sz="1200" spc="6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fr-FR" sz="1200" spc="-3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faveur</a:t>
            </a:r>
            <a:r>
              <a:rPr lang="fr-FR" sz="1200" spc="-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des</a:t>
            </a:r>
            <a:r>
              <a:rPr lang="fr-FR" sz="1200" spc="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clubs</a:t>
            </a:r>
            <a:r>
              <a:rPr lang="fr-FR" sz="1200" spc="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sportifs</a:t>
            </a:r>
            <a:r>
              <a:rPr lang="fr-FR" sz="1200" spc="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locaux.</a:t>
            </a:r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0665" marR="257810" indent="-228600">
              <a:lnSpc>
                <a:spcPct val="113999"/>
              </a:lnSpc>
              <a:spcBef>
                <a:spcPts val="1019"/>
              </a:spcBef>
              <a:buFont typeface="+mj-lt"/>
              <a:buAutoNum type="arabicPeriod"/>
              <a:tabLst>
                <a:tab pos="355600" algn="l"/>
                <a:tab pos="356235" algn="l"/>
              </a:tabLst>
            </a:pPr>
            <a:r>
              <a:rPr lang="fr-FR" sz="1200" u="sng" spc="-5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Faire intervenir</a:t>
            </a:r>
            <a:r>
              <a:rPr lang="fr-FR" sz="1200" u="sng" spc="5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un </a:t>
            </a:r>
            <a:r>
              <a:rPr lang="fr-FR" sz="1200" u="sng" spc="-5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sportif</a:t>
            </a:r>
            <a:r>
              <a:rPr lang="fr-FR" sz="1200" u="sng" spc="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de haut</a:t>
            </a:r>
            <a:r>
              <a:rPr lang="fr-FR" sz="1200" u="sng" spc="5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5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niveau</a:t>
            </a:r>
            <a:r>
              <a:rPr lang="fr-FR" sz="1200" u="sng" spc="-2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697865" marR="257810" lvl="1" indent="-228600">
              <a:lnSpc>
                <a:spcPct val="113999"/>
              </a:lnSpc>
              <a:spcBef>
                <a:spcPts val="1019"/>
              </a:spcBef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 vous</a:t>
            </a:r>
            <a:r>
              <a:rPr lang="fr-FR" sz="1200" spc="-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connaissez</a:t>
            </a:r>
            <a:r>
              <a:rPr lang="fr-FR" sz="1200" spc="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un sportif</a:t>
            </a:r>
            <a:r>
              <a:rPr lang="fr-FR" sz="1200" spc="1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susceptible</a:t>
            </a:r>
            <a:r>
              <a:rPr lang="fr-FR" sz="1200" spc="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d’intervenir</a:t>
            </a:r>
            <a:r>
              <a:rPr lang="fr-FR" sz="1200" spc="-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dans</a:t>
            </a:r>
            <a:r>
              <a:rPr lang="fr-FR" sz="1200" spc="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votre</a:t>
            </a:r>
            <a:r>
              <a:rPr lang="fr-FR" sz="1200" spc="-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école,</a:t>
            </a:r>
          </a:p>
          <a:p>
            <a:pPr marL="697865" marR="257810" lvl="1" indent="-228600">
              <a:lnSpc>
                <a:spcPct val="113999"/>
              </a:lnSpc>
              <a:spcBef>
                <a:spcPts val="1019"/>
              </a:spcBef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vous</a:t>
            </a:r>
            <a:r>
              <a:rPr lang="fr-FR" sz="1200" spc="-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voulez</a:t>
            </a:r>
            <a:r>
              <a:rPr lang="fr-FR" sz="1200" spc="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être </a:t>
            </a:r>
            <a:r>
              <a:rPr lang="fr-FR" sz="1200" spc="-15" dirty="0">
                <a:latin typeface="Calibri" panose="020F0502020204030204" pitchFamily="34" charset="0"/>
                <a:cs typeface="Calibri" panose="020F0502020204030204" pitchFamily="34" charset="0"/>
              </a:rPr>
              <a:t>mis</a:t>
            </a:r>
            <a:r>
              <a:rPr lang="fr-FR" sz="1200" spc="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relation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par</a:t>
            </a:r>
            <a:r>
              <a:rPr lang="fr-FR" sz="1200" spc="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l’USEP</a:t>
            </a:r>
            <a:r>
              <a:rPr lang="fr-FR" sz="1200" spc="-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avec</a:t>
            </a:r>
            <a:r>
              <a:rPr lang="fr-FR" sz="1200" spc="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un athlète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(projet</a:t>
            </a:r>
            <a:r>
              <a:rPr lang="fr-FR" sz="1200" spc="1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autour</a:t>
            </a:r>
            <a:r>
              <a:rPr lang="fr-FR" sz="1200" spc="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du</a:t>
            </a:r>
            <a:r>
              <a:rPr lang="fr-FR" sz="1200" spc="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handicap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par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exemple)</a:t>
            </a:r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1300" indent="-228600">
              <a:lnSpc>
                <a:spcPct val="100000"/>
              </a:lnSpc>
              <a:spcBef>
                <a:spcPts val="1140"/>
              </a:spcBef>
              <a:buFont typeface="+mj-lt"/>
              <a:buAutoNum type="arabicPeriod"/>
            </a:pP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Signer</a:t>
            </a:r>
            <a:r>
              <a:rPr lang="fr-FR" sz="1200" u="sng" spc="5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une</a:t>
            </a:r>
            <a:r>
              <a:rPr lang="fr-FR" sz="1200" u="sng" spc="25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5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convention</a:t>
            </a:r>
            <a:r>
              <a:rPr lang="fr-FR" sz="1200" u="sng" spc="-2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5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entre</a:t>
            </a:r>
            <a:r>
              <a:rPr lang="fr-FR" sz="1200" u="sng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l’école/EPLE</a:t>
            </a:r>
            <a:r>
              <a:rPr lang="fr-FR" sz="1200" u="sng" spc="3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5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et</a:t>
            </a:r>
            <a:r>
              <a:rPr lang="fr-FR" sz="1200" u="sng" spc="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des</a:t>
            </a:r>
            <a:r>
              <a:rPr lang="fr-FR" sz="1200" u="sng" spc="5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clubs</a:t>
            </a:r>
            <a:r>
              <a:rPr lang="fr-FR" sz="1200" u="sng" spc="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u="sng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698500" lvl="1" indent="-228600">
              <a:spcBef>
                <a:spcPts val="1140"/>
              </a:spcBef>
              <a:buFont typeface="Arial" panose="020B0604020202020204" pitchFamily="34" charset="0"/>
              <a:buChar char="•"/>
            </a:pP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vous avez</a:t>
            </a:r>
            <a:r>
              <a:rPr lang="fr-FR" sz="1200" spc="-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une</a:t>
            </a:r>
            <a:r>
              <a:rPr lang="fr-FR" sz="1200" spc="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association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USEP</a:t>
            </a:r>
            <a:r>
              <a:rPr lang="fr-FR" sz="1200" spc="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vous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pouvez</a:t>
            </a:r>
            <a:r>
              <a:rPr lang="fr-FR" sz="1200" spc="1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signer</a:t>
            </a:r>
            <a:r>
              <a:rPr lang="fr-FR" sz="1200" spc="1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une</a:t>
            </a:r>
            <a:r>
              <a:rPr lang="fr-FR" sz="1200" spc="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convention</a:t>
            </a:r>
            <a:r>
              <a:rPr lang="fr-FR" sz="1200" spc="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5" dirty="0">
                <a:latin typeface="Calibri" panose="020F0502020204030204" pitchFamily="34" charset="0"/>
                <a:cs typeface="Calibri" panose="020F0502020204030204" pitchFamily="34" charset="0"/>
              </a:rPr>
              <a:t>avec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 un</a:t>
            </a:r>
            <a:r>
              <a:rPr lang="fr-FR" sz="1200" spc="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club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0" dirty="0">
                <a:latin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fr-FR" sz="1200" spc="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dirty="0">
                <a:latin typeface="Calibri" panose="020F0502020204030204" pitchFamily="34" charset="0"/>
                <a:cs typeface="Calibri" panose="020F0502020204030204" pitchFamily="34" charset="0"/>
              </a:rPr>
              <a:t>votre</a:t>
            </a:r>
            <a:r>
              <a:rPr lang="fr-FR" sz="1200" spc="-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200" spc="-15" dirty="0">
                <a:latin typeface="Calibri" panose="020F0502020204030204" pitchFamily="34" charset="0"/>
                <a:cs typeface="Calibri" panose="020F0502020204030204" pitchFamily="34" charset="0"/>
              </a:rPr>
              <a:t>commune</a:t>
            </a:r>
            <a:endParaRPr lang="fr-FR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156" y="5593866"/>
            <a:ext cx="1112641" cy="1127609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156" y="288945"/>
            <a:ext cx="1956036" cy="961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2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2">
            <a:extLst>
              <a:ext uri="{FF2B5EF4-FFF2-40B4-BE49-F238E27FC236}">
                <a16:creationId xmlns:a16="http://schemas.microsoft.com/office/drawing/2014/main" id="{B44EC75C-DCCC-4653-9907-2020CC3E0FBE}"/>
              </a:ext>
            </a:extLst>
          </p:cNvPr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90028" y="522185"/>
            <a:ext cx="9329420" cy="588264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156" y="5593866"/>
            <a:ext cx="1112641" cy="1127609"/>
          </a:xfrm>
          <a:prstGeom prst="rect">
            <a:avLst/>
          </a:prstGeom>
        </p:spPr>
      </p:pic>
      <p:sp>
        <p:nvSpPr>
          <p:cNvPr id="2" name="Rectangle à coins arrondis 1"/>
          <p:cNvSpPr/>
          <p:nvPr/>
        </p:nvSpPr>
        <p:spPr>
          <a:xfrm>
            <a:off x="7936300" y="2035834"/>
            <a:ext cx="3467819" cy="1061049"/>
          </a:xfrm>
          <a:prstGeom prst="wedgeRoundRectCallout">
            <a:avLst>
              <a:gd name="adj1" fmla="val -151473"/>
              <a:gd name="adj2" fmla="val 26188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Vous devez participer au moins à un de ces évènements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509" y="340703"/>
            <a:ext cx="1862085" cy="70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97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3">
            <a:extLst>
              <a:ext uri="{FF2B5EF4-FFF2-40B4-BE49-F238E27FC236}">
                <a16:creationId xmlns:a16="http://schemas.microsoft.com/office/drawing/2014/main" id="{FFE2FC9F-A9EE-46D7-BB01-5544469F10C2}"/>
              </a:ext>
            </a:extLst>
          </p:cNvPr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07874" y="711719"/>
            <a:ext cx="10585815" cy="5814059"/>
          </a:xfrm>
          <a:prstGeom prst="rect">
            <a:avLst/>
          </a:prstGeom>
        </p:spPr>
      </p:pic>
      <p:sp>
        <p:nvSpPr>
          <p:cNvPr id="12" name="Bulle narrative : rectangle à coins arrondis 11">
            <a:extLst>
              <a:ext uri="{FF2B5EF4-FFF2-40B4-BE49-F238E27FC236}">
                <a16:creationId xmlns:a16="http://schemas.microsoft.com/office/drawing/2014/main" id="{1367F7BA-9F03-483D-A5BD-FB2670FCEC19}"/>
              </a:ext>
            </a:extLst>
          </p:cNvPr>
          <p:cNvSpPr/>
          <p:nvPr/>
        </p:nvSpPr>
        <p:spPr>
          <a:xfrm>
            <a:off x="7836228" y="4514851"/>
            <a:ext cx="2892489" cy="1366520"/>
          </a:xfrm>
          <a:prstGeom prst="wedgeRoundRectCallout">
            <a:avLst>
              <a:gd name="adj1" fmla="val -145792"/>
              <a:gd name="adj2" fmla="val 3117"/>
              <a:gd name="adj3" fmla="val 16667"/>
            </a:avLst>
          </a:prstGeom>
          <a:solidFill>
            <a:srgbClr val="FFC000"/>
          </a:solidFill>
          <a:ln>
            <a:solidFill>
              <a:srgbClr val="9FC7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Exemples d’actions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156" y="5593866"/>
            <a:ext cx="1112641" cy="1127609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144" y="160162"/>
            <a:ext cx="1884930" cy="71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31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16D7D2DB-3D55-4F12-99D8-460774320078}"/>
              </a:ext>
            </a:extLst>
          </p:cNvPr>
          <p:cNvSpPr/>
          <p:nvPr/>
        </p:nvSpPr>
        <p:spPr>
          <a:xfrm>
            <a:off x="1054359" y="1352550"/>
            <a:ext cx="10450286" cy="4926952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E76936B4-1AE0-439D-B67F-6F1299E41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9620" y="383977"/>
            <a:ext cx="6695882" cy="895350"/>
          </a:xfrm>
        </p:spPr>
        <p:txBody>
          <a:bodyPr anchor="ctr">
            <a:noAutofit/>
          </a:bodyPr>
          <a:lstStyle/>
          <a:p>
            <a:r>
              <a:rPr lang="fr-FR" sz="3600" dirty="0"/>
              <a:t>Exemples d’actions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6E12B4D-104A-4F39-A95D-94F155542E87}"/>
              </a:ext>
            </a:extLst>
          </p:cNvPr>
          <p:cNvSpPr txBox="1"/>
          <p:nvPr/>
        </p:nvSpPr>
        <p:spPr>
          <a:xfrm>
            <a:off x="1054360" y="1791109"/>
            <a:ext cx="10450285" cy="4049833"/>
          </a:xfrm>
          <a:prstGeom prst="round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2700" indent="-228600">
              <a:lnSpc>
                <a:spcPct val="100000"/>
              </a:lnSpc>
              <a:spcBef>
                <a:spcPts val="100"/>
              </a:spcBef>
              <a:buFont typeface="+mj-lt"/>
              <a:buAutoNum type="arabicPeriod"/>
            </a:pP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Organiser un évènement interne à </a:t>
            </a:r>
            <a:r>
              <a:rPr lang="fr-FR" sz="1200" u="sng" spc="-10" dirty="0" smtClean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l’école ou l’établissement </a:t>
            </a: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55600" marR="685165" indent="-228600">
              <a:lnSpc>
                <a:spcPct val="115500"/>
              </a:lnSpc>
              <a:spcBef>
                <a:spcPts val="765"/>
              </a:spcBef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fr-FR" sz="1200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Vous organisez des évènements promotionnels autour de l’Olympisme </a:t>
            </a:r>
          </a:p>
          <a:p>
            <a:pPr marL="355600" marR="685165" indent="-228600">
              <a:lnSpc>
                <a:spcPct val="115500"/>
              </a:lnSpc>
              <a:spcBef>
                <a:spcPts val="765"/>
              </a:spcBef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fr-FR" sz="1200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Vous organisez avec l’aide de la délégation USEP, avec la municipalité, avec un club, </a:t>
            </a:r>
            <a:r>
              <a:rPr lang="fr-FR" sz="1200" spc="-10" dirty="0" smtClean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ou avec l’équipe éducative une </a:t>
            </a:r>
            <a:r>
              <a:rPr lang="fr-FR" sz="1200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rencontre sportive  autour du thème de l’olympisme (Olympiades, </a:t>
            </a:r>
            <a:r>
              <a:rPr lang="fr-FR" sz="1200" spc="-10" dirty="0" err="1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Usépiades</a:t>
            </a:r>
            <a:r>
              <a:rPr lang="fr-FR" sz="1200" spc="-10" dirty="0" smtClean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…), un travail interdisciplinaire autour des valeurs de l’olympisme…</a:t>
            </a:r>
            <a:endParaRPr lang="fr-FR" sz="1200" spc="-10" dirty="0">
              <a:uFill>
                <a:solidFill>
                  <a:srgbClr val="000000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190500">
              <a:lnSpc>
                <a:spcPct val="114399"/>
              </a:lnSpc>
              <a:spcBef>
                <a:spcPts val="1020"/>
              </a:spcBef>
            </a:pPr>
            <a:r>
              <a:rPr lang="fr-FR" sz="1200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Organiser une action concrète avec un club local ou le CDOS (Comité Départemental Olympique et  Sportif) :</a:t>
            </a:r>
          </a:p>
          <a:p>
            <a:pPr marL="355600" indent="-228600">
              <a:lnSpc>
                <a:spcPct val="100000"/>
              </a:lnSpc>
              <a:spcBef>
                <a:spcPts val="1260"/>
              </a:spcBef>
              <a:buFont typeface="Arial" panose="020B0604020202020204" pitchFamily="34" charset="0"/>
              <a:buChar char="•"/>
              <a:tabLst>
                <a:tab pos="355600" algn="l"/>
                <a:tab pos="356235" algn="l"/>
              </a:tabLst>
            </a:pPr>
            <a:r>
              <a:rPr lang="fr-FR" sz="1200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Vous participez avec un club local </a:t>
            </a:r>
            <a:r>
              <a:rPr lang="fr-FR" sz="1200" spc="-10" dirty="0" smtClean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ou votre AS à la journée Nationale du sport scolaire (JNSS), </a:t>
            </a:r>
            <a:r>
              <a:rPr lang="fr-FR" sz="1200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à la </a:t>
            </a:r>
            <a:r>
              <a:rPr lang="fr-FR" sz="1200" spc="-10" dirty="0" smtClean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semaine Olympique et paralympique(SOP) </a:t>
            </a:r>
            <a:r>
              <a:rPr lang="fr-FR" sz="1200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et à </a:t>
            </a:r>
            <a:r>
              <a:rPr lang="fr-FR" sz="1200" spc="-10" dirty="0" smtClean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la journée Olympique et paralympique (JOP) </a:t>
            </a:r>
            <a:endParaRPr lang="fr-FR" sz="1200" spc="-10" dirty="0">
              <a:uFill>
                <a:solidFill>
                  <a:srgbClr val="000000"/>
                </a:solidFill>
              </a:u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1245"/>
              </a:spcBef>
            </a:pPr>
            <a:r>
              <a:rPr lang="fr-FR" sz="1200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fr-FR" sz="1200" u="sng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Autres actions à faire valoir :</a:t>
            </a:r>
          </a:p>
          <a:p>
            <a:pPr marL="185420" indent="-228600">
              <a:lnSpc>
                <a:spcPct val="100000"/>
              </a:lnSpc>
              <a:spcBef>
                <a:spcPts val="1260"/>
              </a:spcBef>
              <a:buFont typeface="Arial" panose="020B0604020202020204" pitchFamily="34" charset="0"/>
              <a:buChar char="•"/>
              <a:tabLst>
                <a:tab pos="186055" algn="l"/>
              </a:tabLst>
            </a:pPr>
            <a:r>
              <a:rPr lang="fr-FR" sz="1200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Si vous participez à une action en lien avec une collectivité labellisée « Terre de jeux »</a:t>
            </a:r>
          </a:p>
          <a:p>
            <a:pPr marL="185420" marR="5080" indent="-228600">
              <a:lnSpc>
                <a:spcPct val="115500"/>
              </a:lnSpc>
              <a:spcBef>
                <a:spcPts val="980"/>
              </a:spcBef>
              <a:buFont typeface="Arial" panose="020B0604020202020204" pitchFamily="34" charset="0"/>
              <a:buChar char="•"/>
              <a:tabLst>
                <a:tab pos="186055" algn="l"/>
              </a:tabLst>
            </a:pPr>
            <a:r>
              <a:rPr lang="fr-FR" sz="1200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Si vous participez aux activités proposées par le CDOS : visite de l’exposition sur l’olympisme, film « Les couleurs de la victoire »…</a:t>
            </a:r>
          </a:p>
          <a:p>
            <a:pPr marL="185420" indent="-228600">
              <a:lnSpc>
                <a:spcPct val="100000"/>
              </a:lnSpc>
              <a:spcBef>
                <a:spcPts val="1265"/>
              </a:spcBef>
              <a:buFont typeface="Arial" panose="020B0604020202020204" pitchFamily="34" charset="0"/>
              <a:buChar char="•"/>
              <a:tabLst>
                <a:tab pos="186055" algn="l"/>
              </a:tabLst>
            </a:pPr>
            <a:r>
              <a:rPr lang="fr-FR" sz="1200" spc="-10" dirty="0"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Si vous mettez en place des séances pluridisciplinaires autour de l’olympisme dans vos classes.</a:t>
            </a:r>
          </a:p>
          <a:p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156" y="5593866"/>
            <a:ext cx="1112641" cy="1127609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143" y="263065"/>
            <a:ext cx="1757477" cy="772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44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</TotalTime>
  <Words>669</Words>
  <Application>Microsoft Office PowerPoint</Application>
  <PresentationFormat>Grand écran</PresentationFormat>
  <Paragraphs>52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Office Theme</vt:lpstr>
      <vt:lpstr>Présentation PowerPoint</vt:lpstr>
      <vt:lpstr>La labellisation « Génération 2024 »</vt:lpstr>
      <vt:lpstr>Présentation PowerPoint</vt:lpstr>
      <vt:lpstr>Présentation PowerPoint</vt:lpstr>
      <vt:lpstr>Présentation PowerPoint</vt:lpstr>
      <vt:lpstr>1er Degré: Exemples d’actions réalisées ou projetées</vt:lpstr>
      <vt:lpstr>Présentation PowerPoint</vt:lpstr>
      <vt:lpstr>Présentation PowerPoint</vt:lpstr>
      <vt:lpstr>Exemples d’actions</vt:lpstr>
      <vt:lpstr>Présentation PowerPoint</vt:lpstr>
      <vt:lpstr>Bonne labellisation  Mails:  delphine.coulon@ac-clermont.fr usep-ufolep@fal15.org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Benoît LASNIER</dc:creator>
  <cp:lastModifiedBy>Administrateur</cp:lastModifiedBy>
  <cp:revision>49</cp:revision>
  <dcterms:created xsi:type="dcterms:W3CDTF">2017-01-31T15:54:02Z</dcterms:created>
  <dcterms:modified xsi:type="dcterms:W3CDTF">2021-10-15T09:44:03Z</dcterms:modified>
</cp:coreProperties>
</file>